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0" r:id="rId4"/>
  </p:sldMasterIdLst>
  <p:sldIdLst>
    <p:sldId id="256" r:id="rId5"/>
    <p:sldId id="257" r:id="rId6"/>
    <p:sldId id="258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80" r:id="rId21"/>
    <p:sldId id="273" r:id="rId22"/>
    <p:sldId id="274" r:id="rId23"/>
    <p:sldId id="275" r:id="rId24"/>
    <p:sldId id="276" r:id="rId25"/>
    <p:sldId id="277" r:id="rId26"/>
    <p:sldId id="27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392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962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279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5725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363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39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272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344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812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775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828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1069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2128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12/17/2020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39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12/17/2020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390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12/17/2020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4083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999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450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/>
          <a:srcRect t="16519" b="7121"/>
          <a:stretch/>
        </p:blipFill>
        <p:spPr>
          <a:xfrm flipH="1"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1"/>
                </a:solidFill>
              </a:rPr>
              <a:t>Kerstrekenquiz</a:t>
            </a:r>
            <a:r>
              <a:rPr lang="nl-NL" b="1" dirty="0" smtClean="0">
                <a:solidFill>
                  <a:schemeClr val="bg1"/>
                </a:solidFill>
              </a:rPr>
              <a:t> 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70703" y="4777381"/>
            <a:ext cx="8825658" cy="861420"/>
          </a:xfrm>
        </p:spPr>
        <p:txBody>
          <a:bodyPr>
            <a:normAutofit/>
          </a:bodyPr>
          <a:lstStyle/>
          <a:p>
            <a:r>
              <a:rPr lang="nl-NL" sz="4000" b="1" dirty="0" smtClean="0">
                <a:solidFill>
                  <a:schemeClr val="tx1"/>
                </a:solidFill>
              </a:rPr>
              <a:t>Groep 8</a:t>
            </a:r>
            <a:endParaRPr lang="nl-NL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32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/>
          <a:srcRect t="5430" b="24445"/>
          <a:stretch/>
        </p:blipFill>
        <p:spPr>
          <a:xfrm>
            <a:off x="0" y="0"/>
            <a:ext cx="12192000" cy="6875362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337595" y="272103"/>
            <a:ext cx="11516810" cy="6331156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4817" y="368706"/>
            <a:ext cx="10722365" cy="1400530"/>
          </a:xfrm>
        </p:spPr>
        <p:txBody>
          <a:bodyPr/>
          <a:lstStyle/>
          <a:p>
            <a:pPr algn="ctr"/>
            <a:r>
              <a:rPr lang="nl-NL" b="1" dirty="0" smtClean="0">
                <a:solidFill>
                  <a:schemeClr val="bg1"/>
                </a:solidFill>
              </a:rPr>
              <a:t>Vraag 9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4816" y="1280160"/>
            <a:ext cx="10722365" cy="4968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 smtClean="0">
                <a:solidFill>
                  <a:schemeClr val="bg1"/>
                </a:solidFill>
              </a:rPr>
              <a:t>De kilometerstand van de arrenslee </a:t>
            </a:r>
          </a:p>
          <a:p>
            <a:pPr marL="0" indent="0">
              <a:buNone/>
            </a:pPr>
            <a:r>
              <a:rPr lang="nl-NL" sz="2800" dirty="0" smtClean="0">
                <a:solidFill>
                  <a:schemeClr val="bg1"/>
                </a:solidFill>
              </a:rPr>
              <a:t>stond vorige week op </a:t>
            </a:r>
            <a:r>
              <a:rPr lang="nl-NL" sz="2800" b="1" dirty="0" smtClean="0">
                <a:solidFill>
                  <a:schemeClr val="bg1"/>
                </a:solidFill>
              </a:rPr>
              <a:t>156.707 km</a:t>
            </a:r>
            <a:r>
              <a:rPr lang="nl-NL" sz="2800" dirty="0" smtClean="0">
                <a:solidFill>
                  <a:schemeClr val="bg1"/>
                </a:solidFill>
              </a:rPr>
              <a:t>. </a:t>
            </a:r>
          </a:p>
          <a:p>
            <a:pPr marL="0" indent="0">
              <a:buNone/>
            </a:pPr>
            <a:r>
              <a:rPr lang="nl-NL" sz="2800" dirty="0" smtClean="0">
                <a:solidFill>
                  <a:schemeClr val="bg1"/>
                </a:solidFill>
              </a:rPr>
              <a:t>De stand is nu </a:t>
            </a:r>
            <a:r>
              <a:rPr lang="nl-NL" sz="2800" b="1" dirty="0" smtClean="0">
                <a:solidFill>
                  <a:schemeClr val="bg1"/>
                </a:solidFill>
              </a:rPr>
              <a:t>161.493 km</a:t>
            </a:r>
            <a:r>
              <a:rPr lang="nl-NL" sz="2800" dirty="0" smtClean="0">
                <a:solidFill>
                  <a:schemeClr val="bg1"/>
                </a:solidFill>
              </a:rPr>
              <a:t>. </a:t>
            </a:r>
          </a:p>
          <a:p>
            <a:pPr marL="0" indent="0">
              <a:buNone/>
            </a:pPr>
            <a:r>
              <a:rPr lang="nl-NL" sz="2800" dirty="0" smtClean="0">
                <a:solidFill>
                  <a:schemeClr val="bg1"/>
                </a:solidFill>
              </a:rPr>
              <a:t>Hoeveel kilometer heeft de arrenslee </a:t>
            </a:r>
          </a:p>
          <a:p>
            <a:pPr marL="0" indent="0">
              <a:buNone/>
            </a:pPr>
            <a:r>
              <a:rPr lang="nl-NL" sz="2800" dirty="0" smtClean="0">
                <a:solidFill>
                  <a:schemeClr val="bg1"/>
                </a:solidFill>
              </a:rPr>
              <a:t>afgelopen week afgelegd?</a:t>
            </a:r>
          </a:p>
          <a:p>
            <a:pPr marL="0" indent="0">
              <a:buNone/>
            </a:pPr>
            <a:endParaRPr lang="nl-NL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sz="2800" dirty="0" smtClean="0">
                <a:solidFill>
                  <a:schemeClr val="bg1"/>
                </a:solidFill>
              </a:rPr>
              <a:t>										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778" y="3202899"/>
            <a:ext cx="4567016" cy="336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70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/>
          <a:srcRect t="5430" b="24445"/>
          <a:stretch/>
        </p:blipFill>
        <p:spPr>
          <a:xfrm>
            <a:off x="0" y="0"/>
            <a:ext cx="12192000" cy="6875362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337595" y="272103"/>
            <a:ext cx="11516810" cy="6331156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9030" y="380281"/>
            <a:ext cx="10733940" cy="1400530"/>
          </a:xfrm>
        </p:spPr>
        <p:txBody>
          <a:bodyPr/>
          <a:lstStyle/>
          <a:p>
            <a:pPr algn="ctr"/>
            <a:r>
              <a:rPr lang="nl-NL" b="1" dirty="0" smtClean="0">
                <a:solidFill>
                  <a:schemeClr val="bg1"/>
                </a:solidFill>
              </a:rPr>
              <a:t>Vraag 10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3377" y="1280160"/>
            <a:ext cx="10764456" cy="49682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2800" dirty="0" smtClean="0">
                <a:solidFill>
                  <a:schemeClr val="bg1"/>
                </a:solidFill>
              </a:rPr>
              <a:t>Tijdens het kerstdiner zijn </a:t>
            </a:r>
            <a:r>
              <a:rPr lang="nl-NL" sz="2800" b="1" dirty="0" smtClean="0">
                <a:solidFill>
                  <a:schemeClr val="bg1"/>
                </a:solidFill>
              </a:rPr>
              <a:t>8512 hapjes </a:t>
            </a:r>
            <a:r>
              <a:rPr lang="nl-NL" sz="2800" dirty="0" smtClean="0">
                <a:solidFill>
                  <a:schemeClr val="bg1"/>
                </a:solidFill>
              </a:rPr>
              <a:t>gegeten.</a:t>
            </a:r>
          </a:p>
          <a:p>
            <a:pPr marL="0" indent="0" algn="ctr">
              <a:buNone/>
            </a:pPr>
            <a:r>
              <a:rPr lang="nl-NL" sz="2800" dirty="0" smtClean="0">
                <a:solidFill>
                  <a:schemeClr val="bg1"/>
                </a:solidFill>
              </a:rPr>
              <a:t>Gemiddeld heeft elk kind </a:t>
            </a:r>
            <a:r>
              <a:rPr lang="nl-NL" sz="2800" b="1" dirty="0" smtClean="0">
                <a:solidFill>
                  <a:schemeClr val="bg1"/>
                </a:solidFill>
              </a:rPr>
              <a:t>14 hapjes </a:t>
            </a:r>
            <a:r>
              <a:rPr lang="nl-NL" sz="2800" dirty="0" smtClean="0">
                <a:solidFill>
                  <a:schemeClr val="bg1"/>
                </a:solidFill>
              </a:rPr>
              <a:t>op.</a:t>
            </a:r>
          </a:p>
          <a:p>
            <a:pPr marL="0" indent="0" algn="ctr">
              <a:buNone/>
            </a:pPr>
            <a:r>
              <a:rPr lang="nl-NL" sz="2800" dirty="0" smtClean="0">
                <a:solidFill>
                  <a:schemeClr val="bg1"/>
                </a:solidFill>
              </a:rPr>
              <a:t>Hoeveel kinderen waren bij het kerstdiner?</a:t>
            </a:r>
          </a:p>
          <a:p>
            <a:pPr marL="0" indent="0">
              <a:buNone/>
            </a:pPr>
            <a:endParaRPr lang="nl-NL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sz="2800" dirty="0" smtClean="0">
                <a:solidFill>
                  <a:schemeClr val="bg1"/>
                </a:solidFill>
              </a:rPr>
              <a:t>										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742" y="3333509"/>
            <a:ext cx="3683726" cy="27627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536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/>
          <a:srcRect t="5430" b="24445"/>
          <a:stretch/>
        </p:blipFill>
        <p:spPr>
          <a:xfrm>
            <a:off x="0" y="0"/>
            <a:ext cx="12192000" cy="6875362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337595" y="272103"/>
            <a:ext cx="11516810" cy="6331156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953" y="354245"/>
            <a:ext cx="10606618" cy="1400530"/>
          </a:xfrm>
        </p:spPr>
        <p:txBody>
          <a:bodyPr/>
          <a:lstStyle/>
          <a:p>
            <a:pPr algn="ctr"/>
            <a:r>
              <a:rPr lang="nl-NL" b="1" dirty="0" smtClean="0">
                <a:solidFill>
                  <a:schemeClr val="bg1"/>
                </a:solidFill>
              </a:rPr>
              <a:t>Vraag 11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44952" y="1280160"/>
            <a:ext cx="10963871" cy="4968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 smtClean="0">
                <a:solidFill>
                  <a:schemeClr val="bg1"/>
                </a:solidFill>
              </a:rPr>
              <a:t>Dit jaar zijn er </a:t>
            </a:r>
            <a:r>
              <a:rPr lang="nl-NL" sz="2800" b="1" dirty="0" smtClean="0">
                <a:solidFill>
                  <a:schemeClr val="bg1"/>
                </a:solidFill>
              </a:rPr>
              <a:t>11.109.245 </a:t>
            </a:r>
            <a:r>
              <a:rPr lang="nl-NL" sz="2800" dirty="0" smtClean="0">
                <a:solidFill>
                  <a:schemeClr val="bg1"/>
                </a:solidFill>
              </a:rPr>
              <a:t>kerstkaarten verstuurd in Nederland. </a:t>
            </a:r>
          </a:p>
          <a:p>
            <a:pPr marL="0" indent="0">
              <a:buNone/>
            </a:pPr>
            <a:r>
              <a:rPr lang="nl-NL" sz="2800" dirty="0" smtClean="0">
                <a:solidFill>
                  <a:schemeClr val="bg1"/>
                </a:solidFill>
              </a:rPr>
              <a:t>Vorig jaar zijn er </a:t>
            </a:r>
            <a:r>
              <a:rPr lang="nl-NL" sz="2800" b="1" dirty="0" smtClean="0">
                <a:solidFill>
                  <a:schemeClr val="bg1"/>
                </a:solidFill>
              </a:rPr>
              <a:t>13.095.995 </a:t>
            </a:r>
            <a:r>
              <a:rPr lang="nl-NL" sz="2800" dirty="0" smtClean="0">
                <a:solidFill>
                  <a:schemeClr val="bg1"/>
                </a:solidFill>
              </a:rPr>
              <a:t>kerstkaarten verstuurd. </a:t>
            </a:r>
          </a:p>
          <a:p>
            <a:pPr marL="0" indent="0">
              <a:buNone/>
            </a:pPr>
            <a:r>
              <a:rPr lang="nl-NL" sz="2800" dirty="0" smtClean="0">
                <a:solidFill>
                  <a:schemeClr val="bg1"/>
                </a:solidFill>
              </a:rPr>
              <a:t>Hoeveel kerstkaarten zijn er nu minder gestuurd dan vorig jaar?</a:t>
            </a:r>
          </a:p>
          <a:p>
            <a:pPr marL="0" indent="0">
              <a:buNone/>
            </a:pPr>
            <a:endParaRPr lang="nl-NL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sz="2800" dirty="0" smtClean="0">
                <a:solidFill>
                  <a:schemeClr val="bg1"/>
                </a:solidFill>
              </a:rPr>
              <a:t>										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t="2389"/>
          <a:stretch/>
        </p:blipFill>
        <p:spPr>
          <a:xfrm>
            <a:off x="4731083" y="3183330"/>
            <a:ext cx="2387347" cy="333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5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/>
          <a:srcRect t="5430" b="24445"/>
          <a:stretch/>
        </p:blipFill>
        <p:spPr>
          <a:xfrm>
            <a:off x="0" y="0"/>
            <a:ext cx="12192000" cy="6875362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337595" y="272103"/>
            <a:ext cx="11516810" cy="6331156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7079" y="354245"/>
            <a:ext cx="10664492" cy="1400530"/>
          </a:xfrm>
        </p:spPr>
        <p:txBody>
          <a:bodyPr/>
          <a:lstStyle/>
          <a:p>
            <a:pPr algn="ctr"/>
            <a:r>
              <a:rPr lang="nl-NL" b="1" dirty="0" smtClean="0">
                <a:solidFill>
                  <a:schemeClr val="bg1"/>
                </a:solidFill>
              </a:rPr>
              <a:t>Vraag 12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0861" y="1280160"/>
            <a:ext cx="11287962" cy="4968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 smtClean="0">
                <a:solidFill>
                  <a:schemeClr val="bg1"/>
                </a:solidFill>
              </a:rPr>
              <a:t>In </a:t>
            </a:r>
            <a:r>
              <a:rPr lang="nl-NL" sz="2800" b="1" dirty="0" smtClean="0">
                <a:solidFill>
                  <a:schemeClr val="bg1"/>
                </a:solidFill>
              </a:rPr>
              <a:t>2019</a:t>
            </a:r>
            <a:r>
              <a:rPr lang="nl-NL" sz="2800" dirty="0" smtClean="0">
                <a:solidFill>
                  <a:schemeClr val="bg1"/>
                </a:solidFill>
              </a:rPr>
              <a:t> kostte een postzegel </a:t>
            </a:r>
            <a:r>
              <a:rPr lang="nl-NL" sz="2800" b="1" dirty="0" smtClean="0">
                <a:solidFill>
                  <a:schemeClr val="bg1"/>
                </a:solidFill>
              </a:rPr>
              <a:t>€ 0,87.</a:t>
            </a:r>
          </a:p>
          <a:p>
            <a:pPr marL="0" indent="0">
              <a:buNone/>
            </a:pPr>
            <a:r>
              <a:rPr lang="nl-NL" sz="2800" dirty="0" smtClean="0">
                <a:solidFill>
                  <a:schemeClr val="bg1"/>
                </a:solidFill>
              </a:rPr>
              <a:t>Toen heb ik </a:t>
            </a:r>
            <a:r>
              <a:rPr lang="nl-NL" sz="2800" b="1" dirty="0" smtClean="0">
                <a:solidFill>
                  <a:schemeClr val="bg1"/>
                </a:solidFill>
              </a:rPr>
              <a:t>64 kerstkaarten </a:t>
            </a:r>
            <a:r>
              <a:rPr lang="nl-NL" sz="2800" dirty="0" smtClean="0">
                <a:solidFill>
                  <a:schemeClr val="bg1"/>
                </a:solidFill>
              </a:rPr>
              <a:t>verstuurd.</a:t>
            </a:r>
          </a:p>
          <a:p>
            <a:pPr marL="0" indent="0">
              <a:buNone/>
            </a:pPr>
            <a:r>
              <a:rPr lang="nl-NL" sz="2800" dirty="0" smtClean="0">
                <a:solidFill>
                  <a:schemeClr val="bg1"/>
                </a:solidFill>
              </a:rPr>
              <a:t>Dit jaar was ik voor het versturen van </a:t>
            </a:r>
          </a:p>
          <a:p>
            <a:pPr marL="0" indent="0">
              <a:buNone/>
            </a:pPr>
            <a:r>
              <a:rPr lang="nl-NL" sz="2800" dirty="0" smtClean="0">
                <a:solidFill>
                  <a:schemeClr val="bg1"/>
                </a:solidFill>
              </a:rPr>
              <a:t>mijn kerstkaarten </a:t>
            </a:r>
            <a:r>
              <a:rPr lang="nl-NL" sz="2800" b="1" dirty="0" smtClean="0">
                <a:solidFill>
                  <a:schemeClr val="bg1"/>
                </a:solidFill>
              </a:rPr>
              <a:t>€ 53,69 </a:t>
            </a:r>
            <a:r>
              <a:rPr lang="nl-NL" sz="2800" dirty="0" smtClean="0">
                <a:solidFill>
                  <a:schemeClr val="bg1"/>
                </a:solidFill>
              </a:rPr>
              <a:t>kwijt aan postzegels. </a:t>
            </a:r>
          </a:p>
          <a:p>
            <a:pPr marL="0" indent="0">
              <a:buNone/>
            </a:pPr>
            <a:r>
              <a:rPr lang="nl-NL" sz="2800" dirty="0" smtClean="0">
                <a:solidFill>
                  <a:schemeClr val="bg1"/>
                </a:solidFill>
              </a:rPr>
              <a:t>Hoeveel euro ben ik dit jaar goedkoper uit dan vorig jaar?						</a:t>
            </a:r>
          </a:p>
        </p:txBody>
      </p:sp>
      <p:pic>
        <p:nvPicPr>
          <p:cNvPr id="9218" name="Picture 2" descr="Afbeeldingsresultaat voor postzegel kers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4" t="3464" r="4238" b="2761"/>
          <a:stretch/>
        </p:blipFill>
        <p:spPr bwMode="auto">
          <a:xfrm>
            <a:off x="3711614" y="4226639"/>
            <a:ext cx="4490977" cy="21991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06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/>
          <a:srcRect t="5430" b="24445"/>
          <a:stretch/>
        </p:blipFill>
        <p:spPr>
          <a:xfrm>
            <a:off x="0" y="0"/>
            <a:ext cx="12192000" cy="6875362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337595" y="272103"/>
            <a:ext cx="11516810" cy="6331156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0229" y="354245"/>
            <a:ext cx="10641342" cy="1400530"/>
          </a:xfrm>
        </p:spPr>
        <p:txBody>
          <a:bodyPr/>
          <a:lstStyle/>
          <a:p>
            <a:pPr algn="ctr"/>
            <a:r>
              <a:rPr lang="nl-NL" b="1" dirty="0" smtClean="0">
                <a:solidFill>
                  <a:schemeClr val="bg1"/>
                </a:solidFill>
              </a:rPr>
              <a:t>Vraag 13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28263" y="1280160"/>
            <a:ext cx="11380560" cy="4968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 smtClean="0">
                <a:solidFill>
                  <a:schemeClr val="bg1"/>
                </a:solidFill>
              </a:rPr>
              <a:t>‘</a:t>
            </a:r>
            <a:r>
              <a:rPr lang="nl-NL" sz="2800" dirty="0" err="1" smtClean="0">
                <a:solidFill>
                  <a:schemeClr val="bg1"/>
                </a:solidFill>
              </a:rPr>
              <a:t>All</a:t>
            </a:r>
            <a:r>
              <a:rPr lang="nl-NL" sz="2800" dirty="0" smtClean="0">
                <a:solidFill>
                  <a:schemeClr val="bg1"/>
                </a:solidFill>
              </a:rPr>
              <a:t> I Want For Christmas’ is inmiddels </a:t>
            </a:r>
            <a:r>
              <a:rPr lang="nl-NL" sz="2800" b="1" dirty="0" smtClean="0">
                <a:solidFill>
                  <a:schemeClr val="bg1"/>
                </a:solidFill>
              </a:rPr>
              <a:t>606.546.354 keer </a:t>
            </a:r>
            <a:r>
              <a:rPr lang="nl-NL" sz="2800" dirty="0" smtClean="0">
                <a:solidFill>
                  <a:schemeClr val="bg1"/>
                </a:solidFill>
              </a:rPr>
              <a:t>beluisterd</a:t>
            </a:r>
          </a:p>
          <a:p>
            <a:pPr marL="0" indent="0">
              <a:buNone/>
            </a:pPr>
            <a:r>
              <a:rPr lang="nl-NL" sz="2800" dirty="0" smtClean="0">
                <a:solidFill>
                  <a:schemeClr val="bg1"/>
                </a:solidFill>
              </a:rPr>
              <a:t>op </a:t>
            </a:r>
            <a:r>
              <a:rPr lang="nl-NL" sz="2800" dirty="0" err="1" smtClean="0">
                <a:solidFill>
                  <a:schemeClr val="bg1"/>
                </a:solidFill>
              </a:rPr>
              <a:t>Spotify</a:t>
            </a:r>
            <a:r>
              <a:rPr lang="nl-NL" sz="2800" dirty="0" smtClean="0">
                <a:solidFill>
                  <a:schemeClr val="bg1"/>
                </a:solidFill>
              </a:rPr>
              <a:t>. ‘Last Christmas’ is </a:t>
            </a:r>
            <a:r>
              <a:rPr lang="nl-NL" sz="2800" b="1" dirty="0" smtClean="0">
                <a:solidFill>
                  <a:schemeClr val="bg1"/>
                </a:solidFill>
              </a:rPr>
              <a:t>427.671.388 keer </a:t>
            </a:r>
            <a:r>
              <a:rPr lang="nl-NL" sz="2800" dirty="0" smtClean="0">
                <a:solidFill>
                  <a:schemeClr val="bg1"/>
                </a:solidFill>
              </a:rPr>
              <a:t>beluisterd.</a:t>
            </a:r>
            <a:endParaRPr lang="nl-NL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sz="2800" dirty="0" smtClean="0">
                <a:solidFill>
                  <a:schemeClr val="bg1"/>
                </a:solidFill>
              </a:rPr>
              <a:t>Hoeveel </a:t>
            </a:r>
            <a:r>
              <a:rPr lang="nl-NL" sz="2800" b="1" dirty="0" smtClean="0">
                <a:solidFill>
                  <a:schemeClr val="bg1"/>
                </a:solidFill>
              </a:rPr>
              <a:t>miljoen keer</a:t>
            </a:r>
            <a:r>
              <a:rPr lang="nl-NL" sz="2800" dirty="0" smtClean="0">
                <a:solidFill>
                  <a:schemeClr val="bg1"/>
                </a:solidFill>
              </a:rPr>
              <a:t> zijn beide liedjes bekeken? </a:t>
            </a:r>
          </a:p>
          <a:p>
            <a:pPr marL="0" indent="0">
              <a:buNone/>
            </a:pPr>
            <a:r>
              <a:rPr lang="nl-NL" sz="2800" dirty="0" smtClean="0">
                <a:solidFill>
                  <a:schemeClr val="bg1"/>
                </a:solidFill>
              </a:rPr>
              <a:t>Rond af op </a:t>
            </a:r>
            <a:r>
              <a:rPr lang="nl-NL" sz="2800" b="1" dirty="0" smtClean="0">
                <a:solidFill>
                  <a:schemeClr val="bg1"/>
                </a:solidFill>
              </a:rPr>
              <a:t>1 cijfer </a:t>
            </a:r>
            <a:r>
              <a:rPr lang="nl-NL" sz="2800" dirty="0" smtClean="0">
                <a:solidFill>
                  <a:schemeClr val="bg1"/>
                </a:solidFill>
              </a:rPr>
              <a:t>achter de komma.</a:t>
            </a:r>
            <a:endParaRPr lang="nl-NL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sz="2800" dirty="0" smtClean="0">
                <a:solidFill>
                  <a:schemeClr val="bg1"/>
                </a:solidFill>
              </a:rPr>
              <a:t>				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688" y="3764279"/>
            <a:ext cx="3216510" cy="2414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978" y="3705620"/>
            <a:ext cx="2532017" cy="25320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903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t="5430" b="24445"/>
          <a:stretch/>
        </p:blipFill>
        <p:spPr>
          <a:xfrm>
            <a:off x="0" y="0"/>
            <a:ext cx="12192000" cy="6875362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337595" y="272103"/>
            <a:ext cx="11516810" cy="6331156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3929" y="354245"/>
            <a:ext cx="10687641" cy="1400530"/>
          </a:xfrm>
        </p:spPr>
        <p:txBody>
          <a:bodyPr/>
          <a:lstStyle/>
          <a:p>
            <a:pPr algn="ctr"/>
            <a:r>
              <a:rPr lang="nl-NL" b="1" dirty="0" smtClean="0">
                <a:solidFill>
                  <a:schemeClr val="bg1"/>
                </a:solidFill>
              </a:rPr>
              <a:t>Vraag 14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28263" y="1280160"/>
            <a:ext cx="11380560" cy="4968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 smtClean="0">
                <a:solidFill>
                  <a:schemeClr val="bg1"/>
                </a:solidFill>
              </a:rPr>
              <a:t>Op de kerstmarkt worden koekjes </a:t>
            </a:r>
            <a:endParaRPr lang="nl-NL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sz="2800" dirty="0" smtClean="0">
                <a:solidFill>
                  <a:schemeClr val="bg1"/>
                </a:solidFill>
              </a:rPr>
              <a:t>verkocht </a:t>
            </a:r>
            <a:r>
              <a:rPr lang="nl-NL" sz="2800" dirty="0" smtClean="0">
                <a:solidFill>
                  <a:schemeClr val="bg1"/>
                </a:solidFill>
              </a:rPr>
              <a:t>voor het goede doel. </a:t>
            </a:r>
          </a:p>
          <a:p>
            <a:pPr marL="0" indent="0">
              <a:buNone/>
            </a:pPr>
            <a:r>
              <a:rPr lang="nl-NL" sz="2800" dirty="0" smtClean="0">
                <a:solidFill>
                  <a:schemeClr val="bg1"/>
                </a:solidFill>
              </a:rPr>
              <a:t>Een pak koekjes kost </a:t>
            </a:r>
            <a:r>
              <a:rPr lang="nl-NL" sz="2800" b="1" dirty="0" smtClean="0">
                <a:solidFill>
                  <a:schemeClr val="bg1"/>
                </a:solidFill>
              </a:rPr>
              <a:t>€ 3,75</a:t>
            </a:r>
            <a:r>
              <a:rPr lang="nl-NL" sz="28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nl-NL" sz="2800" dirty="0" smtClean="0">
                <a:solidFill>
                  <a:schemeClr val="bg1"/>
                </a:solidFill>
              </a:rPr>
              <a:t>In totaal zijn er </a:t>
            </a:r>
            <a:r>
              <a:rPr lang="nl-NL" sz="2800" b="1" dirty="0" smtClean="0">
                <a:solidFill>
                  <a:schemeClr val="bg1"/>
                </a:solidFill>
              </a:rPr>
              <a:t>548 pakjes</a:t>
            </a:r>
            <a:r>
              <a:rPr lang="nl-NL" sz="2800" dirty="0" smtClean="0">
                <a:solidFill>
                  <a:schemeClr val="bg1"/>
                </a:solidFill>
              </a:rPr>
              <a:t> verkocht. </a:t>
            </a:r>
          </a:p>
          <a:p>
            <a:pPr marL="0" indent="0">
              <a:buNone/>
            </a:pPr>
            <a:r>
              <a:rPr lang="nl-NL" sz="2800" dirty="0" smtClean="0">
                <a:solidFill>
                  <a:schemeClr val="bg1"/>
                </a:solidFill>
              </a:rPr>
              <a:t>Hoeveel euro is opgehaald?			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953" y="1364488"/>
            <a:ext cx="3421321" cy="34213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640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2"/>
          <a:srcRect t="5430" b="24445"/>
          <a:stretch/>
        </p:blipFill>
        <p:spPr>
          <a:xfrm>
            <a:off x="0" y="0"/>
            <a:ext cx="12192000" cy="6875362"/>
          </a:xfrm>
          <a:prstGeom prst="rect">
            <a:avLst/>
          </a:prstGeom>
        </p:spPr>
      </p:pic>
      <p:sp>
        <p:nvSpPr>
          <p:cNvPr id="11" name="Rechthoek 10"/>
          <p:cNvSpPr/>
          <p:nvPr/>
        </p:nvSpPr>
        <p:spPr>
          <a:xfrm>
            <a:off x="337595" y="272103"/>
            <a:ext cx="11516810" cy="6331156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8653" y="354245"/>
            <a:ext cx="10652917" cy="1400530"/>
          </a:xfrm>
        </p:spPr>
        <p:txBody>
          <a:bodyPr/>
          <a:lstStyle/>
          <a:p>
            <a:pPr algn="ctr"/>
            <a:r>
              <a:rPr lang="nl-NL" b="1" dirty="0" smtClean="0">
                <a:solidFill>
                  <a:schemeClr val="bg1"/>
                </a:solidFill>
              </a:rPr>
              <a:t>Vraag 15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98653" y="1280160"/>
            <a:ext cx="11055752" cy="4968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 smtClean="0">
                <a:solidFill>
                  <a:schemeClr val="bg1"/>
                </a:solidFill>
              </a:rPr>
              <a:t>De kerstman heeft een groot stuk land gekocht voor zijn rendieren. Een rendier heeft </a:t>
            </a:r>
            <a:r>
              <a:rPr lang="nl-NL" sz="2800" b="1" dirty="0" smtClean="0">
                <a:solidFill>
                  <a:schemeClr val="bg1"/>
                </a:solidFill>
              </a:rPr>
              <a:t>20m</a:t>
            </a:r>
            <a:r>
              <a:rPr lang="nl-NL" sz="2800" b="1" baseline="30000" dirty="0" smtClean="0">
                <a:solidFill>
                  <a:schemeClr val="bg1"/>
                </a:solidFill>
              </a:rPr>
              <a:t>2</a:t>
            </a:r>
            <a:r>
              <a:rPr lang="nl-NL" sz="2800" dirty="0" smtClean="0">
                <a:solidFill>
                  <a:schemeClr val="bg1"/>
                </a:solidFill>
              </a:rPr>
              <a:t>  </a:t>
            </a:r>
            <a:r>
              <a:rPr lang="nl-NL" sz="2800" dirty="0" smtClean="0">
                <a:solidFill>
                  <a:schemeClr val="bg1"/>
                </a:solidFill>
              </a:rPr>
              <a:t>land nodig. </a:t>
            </a:r>
            <a:br>
              <a:rPr lang="nl-NL" sz="2800" dirty="0" smtClean="0">
                <a:solidFill>
                  <a:schemeClr val="bg1"/>
                </a:solidFill>
              </a:rPr>
            </a:br>
            <a:r>
              <a:rPr lang="nl-NL" sz="2800" dirty="0" smtClean="0">
                <a:solidFill>
                  <a:schemeClr val="bg1"/>
                </a:solidFill>
              </a:rPr>
              <a:t>Hoeveel rendieren kan de kerstman op zijn land kwijt?					</a:t>
            </a:r>
          </a:p>
        </p:txBody>
      </p:sp>
      <p:sp>
        <p:nvSpPr>
          <p:cNvPr id="4" name="Rechthoek 3"/>
          <p:cNvSpPr/>
          <p:nvPr/>
        </p:nvSpPr>
        <p:spPr>
          <a:xfrm>
            <a:off x="3601547" y="3057288"/>
            <a:ext cx="5040000" cy="270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5583899" y="5702964"/>
            <a:ext cx="1350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28 m</a:t>
            </a:r>
            <a:endParaRPr lang="nl-NL" sz="2400" b="1" dirty="0">
              <a:solidFill>
                <a:schemeClr val="bg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2646795" y="4219247"/>
            <a:ext cx="1350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 </a:t>
            </a:r>
            <a:r>
              <a:rPr lang="nl-NL" sz="2400" b="1" dirty="0" smtClean="0">
                <a:solidFill>
                  <a:schemeClr val="bg1"/>
                </a:solidFill>
              </a:rPr>
              <a:t>15 m</a:t>
            </a:r>
            <a:endParaRPr lang="nl-N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5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2"/>
          <a:srcRect t="5430" b="24445"/>
          <a:stretch/>
        </p:blipFill>
        <p:spPr>
          <a:xfrm>
            <a:off x="0" y="0"/>
            <a:ext cx="12192000" cy="6875362"/>
          </a:xfrm>
          <a:prstGeom prst="rect">
            <a:avLst/>
          </a:prstGeom>
        </p:spPr>
      </p:pic>
      <p:sp>
        <p:nvSpPr>
          <p:cNvPr id="11" name="Rechthoek 10"/>
          <p:cNvSpPr/>
          <p:nvPr/>
        </p:nvSpPr>
        <p:spPr>
          <a:xfrm>
            <a:off x="337595" y="272103"/>
            <a:ext cx="11516810" cy="6331156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8653" y="354245"/>
            <a:ext cx="10652917" cy="1400530"/>
          </a:xfrm>
        </p:spPr>
        <p:txBody>
          <a:bodyPr/>
          <a:lstStyle/>
          <a:p>
            <a:pPr algn="ctr"/>
            <a:r>
              <a:rPr lang="nl-NL" b="1" dirty="0" smtClean="0">
                <a:solidFill>
                  <a:schemeClr val="bg1"/>
                </a:solidFill>
              </a:rPr>
              <a:t>Vraag </a:t>
            </a:r>
            <a:r>
              <a:rPr lang="nl-NL" b="1" dirty="0" smtClean="0">
                <a:solidFill>
                  <a:schemeClr val="bg1"/>
                </a:solidFill>
              </a:rPr>
              <a:t>16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98653" y="1280160"/>
            <a:ext cx="11055752" cy="4968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>
                <a:solidFill>
                  <a:schemeClr val="bg1"/>
                </a:solidFill>
              </a:rPr>
              <a:t>Kerstman Joop laat om zijn land een hek plaatsen.</a:t>
            </a:r>
          </a:p>
          <a:p>
            <a:pPr marL="0" indent="0">
              <a:buNone/>
            </a:pPr>
            <a:r>
              <a:rPr lang="nl-NL" sz="2800" dirty="0">
                <a:solidFill>
                  <a:schemeClr val="bg1"/>
                </a:solidFill>
              </a:rPr>
              <a:t>Hoeveel meter hekwerk wordt er geplaatst? 	</a:t>
            </a:r>
            <a:r>
              <a:rPr lang="nl-NL" sz="2800" dirty="0" smtClean="0">
                <a:solidFill>
                  <a:schemeClr val="bg1"/>
                </a:solidFill>
              </a:rPr>
              <a:t>				</a:t>
            </a:r>
          </a:p>
        </p:txBody>
      </p:sp>
      <p:sp>
        <p:nvSpPr>
          <p:cNvPr id="4" name="Rechthoek 3"/>
          <p:cNvSpPr/>
          <p:nvPr/>
        </p:nvSpPr>
        <p:spPr>
          <a:xfrm>
            <a:off x="3601547" y="3057288"/>
            <a:ext cx="5040000" cy="270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5583899" y="5702964"/>
            <a:ext cx="1350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28 m</a:t>
            </a:r>
            <a:endParaRPr lang="nl-NL" sz="2400" b="1" dirty="0">
              <a:solidFill>
                <a:schemeClr val="bg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2646795" y="4219247"/>
            <a:ext cx="1350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 </a:t>
            </a:r>
            <a:r>
              <a:rPr lang="nl-NL" sz="2400" b="1" dirty="0" smtClean="0">
                <a:solidFill>
                  <a:schemeClr val="bg1"/>
                </a:solidFill>
              </a:rPr>
              <a:t>15 m</a:t>
            </a:r>
            <a:endParaRPr lang="nl-N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71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/>
          <a:srcRect t="5430" b="24445"/>
          <a:stretch/>
        </p:blipFill>
        <p:spPr>
          <a:xfrm>
            <a:off x="0" y="0"/>
            <a:ext cx="12192000" cy="6875362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337595" y="272103"/>
            <a:ext cx="11516810" cy="6331156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5505" y="354245"/>
            <a:ext cx="10676066" cy="1400530"/>
          </a:xfrm>
        </p:spPr>
        <p:txBody>
          <a:bodyPr/>
          <a:lstStyle/>
          <a:p>
            <a:pPr algn="ctr"/>
            <a:r>
              <a:rPr lang="nl-NL" b="1" dirty="0" smtClean="0">
                <a:solidFill>
                  <a:schemeClr val="bg1"/>
                </a:solidFill>
              </a:rPr>
              <a:t>Vraag 17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55585" y="1180618"/>
            <a:ext cx="11253238" cy="50677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 smtClean="0">
                <a:solidFill>
                  <a:schemeClr val="bg1"/>
                </a:solidFill>
              </a:rPr>
              <a:t>Jeroen heeft een cadeau voor zijn ouders gekocht. </a:t>
            </a:r>
          </a:p>
          <a:p>
            <a:pPr marL="0" indent="0">
              <a:buNone/>
            </a:pPr>
            <a:r>
              <a:rPr lang="nl-NL" sz="2800" dirty="0" smtClean="0">
                <a:solidFill>
                  <a:schemeClr val="bg1"/>
                </a:solidFill>
              </a:rPr>
              <a:t>Wat is de inhoud van het pak in dm</a:t>
            </a:r>
            <a:r>
              <a:rPr lang="nl-NL" sz="2800" baseline="30000" dirty="0" smtClean="0">
                <a:solidFill>
                  <a:schemeClr val="bg1"/>
                </a:solidFill>
              </a:rPr>
              <a:t>3</a:t>
            </a:r>
            <a:r>
              <a:rPr lang="nl-NL" sz="2800" dirty="0" smtClean="0">
                <a:solidFill>
                  <a:schemeClr val="bg1"/>
                </a:solidFill>
              </a:rPr>
              <a:t>?	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661" y="2279030"/>
            <a:ext cx="3852998" cy="3852998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7030208" y="4073849"/>
            <a:ext cx="1350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12 cm</a:t>
            </a:r>
            <a:endParaRPr lang="nl-NL" sz="2400" b="1" dirty="0">
              <a:solidFill>
                <a:schemeClr val="bg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6354959" y="5655856"/>
            <a:ext cx="1350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10 cm</a:t>
            </a:r>
            <a:endParaRPr lang="nl-NL" sz="2400" b="1" dirty="0">
              <a:solidFill>
                <a:schemeClr val="bg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013624" y="5728548"/>
            <a:ext cx="1350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bg1"/>
                </a:solidFill>
              </a:rPr>
              <a:t>1</a:t>
            </a:r>
            <a:r>
              <a:rPr lang="nl-NL" sz="2400" b="1" dirty="0" smtClean="0">
                <a:solidFill>
                  <a:schemeClr val="bg1"/>
                </a:solidFill>
              </a:rPr>
              <a:t>5 cm</a:t>
            </a:r>
            <a:endParaRPr lang="nl-N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25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/>
          <a:srcRect t="5430" b="24445"/>
          <a:stretch/>
        </p:blipFill>
        <p:spPr>
          <a:xfrm>
            <a:off x="0" y="0"/>
            <a:ext cx="12192000" cy="6875362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337595" y="272103"/>
            <a:ext cx="11516810" cy="6331156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0781" y="354245"/>
            <a:ext cx="10710790" cy="1400530"/>
          </a:xfrm>
        </p:spPr>
        <p:txBody>
          <a:bodyPr/>
          <a:lstStyle/>
          <a:p>
            <a:pPr algn="ctr"/>
            <a:r>
              <a:rPr lang="nl-NL" b="1" dirty="0" smtClean="0">
                <a:solidFill>
                  <a:schemeClr val="bg1"/>
                </a:solidFill>
              </a:rPr>
              <a:t>Vraag 18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40781" y="1280160"/>
            <a:ext cx="11068042" cy="4968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 smtClean="0">
                <a:solidFill>
                  <a:schemeClr val="bg1"/>
                </a:solidFill>
              </a:rPr>
              <a:t>De kerstman woont in Lapland. Daar is het erg koud.</a:t>
            </a:r>
          </a:p>
          <a:p>
            <a:pPr marL="0" indent="0">
              <a:buNone/>
            </a:pPr>
            <a:r>
              <a:rPr lang="nl-NL" sz="2800" dirty="0" smtClean="0">
                <a:solidFill>
                  <a:schemeClr val="bg1"/>
                </a:solidFill>
              </a:rPr>
              <a:t>Wat was de gemiddelde temperatuur de afgelopen week?</a:t>
            </a:r>
          </a:p>
        </p:txBody>
      </p:sp>
      <p:graphicFrame>
        <p:nvGraphicFramePr>
          <p:cNvPr id="14" name="Tabe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630092"/>
              </p:ext>
            </p:extLst>
          </p:nvPr>
        </p:nvGraphicFramePr>
        <p:xfrm>
          <a:off x="740781" y="2576299"/>
          <a:ext cx="4880599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6504">
                  <a:extLst>
                    <a:ext uri="{9D8B030D-6E8A-4147-A177-3AD203B41FA5}">
                      <a16:colId xmlns:a16="http://schemas.microsoft.com/office/drawing/2014/main" val="4148077328"/>
                    </a:ext>
                  </a:extLst>
                </a:gridCol>
                <a:gridCol w="2584095">
                  <a:extLst>
                    <a:ext uri="{9D8B030D-6E8A-4147-A177-3AD203B41FA5}">
                      <a16:colId xmlns:a16="http://schemas.microsoft.com/office/drawing/2014/main" val="36000176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Dag: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Temperatuur: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3360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Maandag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-2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685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Dinsdag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-7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518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Woensdag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-15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359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Donderdag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-6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085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Vrijdag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2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385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Zaterdag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-4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1498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Zondag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-10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667306"/>
                  </a:ext>
                </a:extLst>
              </a:tr>
            </a:tbl>
          </a:graphicData>
        </a:graphic>
      </p:graphicFrame>
      <p:pic>
        <p:nvPicPr>
          <p:cNvPr id="16" name="Afbeelding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250" y="2939213"/>
            <a:ext cx="4254259" cy="2897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11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2"/>
          <a:srcRect t="5430" b="24445"/>
          <a:stretch/>
        </p:blipFill>
        <p:spPr>
          <a:xfrm>
            <a:off x="0" y="0"/>
            <a:ext cx="12192000" cy="6875362"/>
          </a:xfrm>
          <a:prstGeom prst="rect">
            <a:avLst/>
          </a:prstGeom>
        </p:spPr>
      </p:pic>
      <p:sp>
        <p:nvSpPr>
          <p:cNvPr id="11" name="Rechthoek 10"/>
          <p:cNvSpPr/>
          <p:nvPr/>
        </p:nvSpPr>
        <p:spPr>
          <a:xfrm>
            <a:off x="337595" y="272103"/>
            <a:ext cx="11516810" cy="6331156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67951" y="452718"/>
            <a:ext cx="7982883" cy="1400530"/>
          </a:xfrm>
        </p:spPr>
        <p:txBody>
          <a:bodyPr/>
          <a:lstStyle/>
          <a:p>
            <a:pPr algn="ctr"/>
            <a:r>
              <a:rPr lang="nl-NL" b="1" dirty="0" smtClean="0">
                <a:solidFill>
                  <a:schemeClr val="bg1"/>
                </a:solidFill>
              </a:rPr>
              <a:t>Vraag 1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07939" y="1280160"/>
            <a:ext cx="9734309" cy="4968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 smtClean="0">
                <a:solidFill>
                  <a:schemeClr val="bg1"/>
                </a:solidFill>
              </a:rPr>
              <a:t>Hieronder zie je een foto van het huis van de kerstman. </a:t>
            </a:r>
          </a:p>
          <a:p>
            <a:pPr marL="0" indent="0">
              <a:buNone/>
            </a:pPr>
            <a:r>
              <a:rPr lang="nl-NL" sz="2800" dirty="0" smtClean="0">
                <a:solidFill>
                  <a:schemeClr val="bg1"/>
                </a:solidFill>
              </a:rPr>
              <a:t>Hoeveel meter hoog is het huis in werkelijkheid?</a:t>
            </a:r>
          </a:p>
          <a:p>
            <a:pPr marL="0" indent="0">
              <a:buNone/>
            </a:pPr>
            <a:endParaRPr lang="nl-NL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sz="2800" dirty="0" smtClean="0">
                <a:solidFill>
                  <a:schemeClr val="bg1"/>
                </a:solidFill>
              </a:rPr>
              <a:t>								</a:t>
            </a:r>
          </a:p>
          <a:p>
            <a:pPr marL="0" indent="0">
              <a:buNone/>
            </a:pPr>
            <a:endParaRPr lang="nl-NL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sz="2800" dirty="0" smtClean="0">
                <a:solidFill>
                  <a:schemeClr val="bg1"/>
                </a:solidFill>
              </a:rPr>
              <a:t>												Schaal = 1 : 150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734" y="2824001"/>
            <a:ext cx="4509698" cy="33781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6" name="Rechte verbindingslijn met pijl 5"/>
          <p:cNvCxnSpPr/>
          <p:nvPr/>
        </p:nvCxnSpPr>
        <p:spPr>
          <a:xfrm>
            <a:off x="5017182" y="3600474"/>
            <a:ext cx="0" cy="219456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kstvak 7"/>
          <p:cNvSpPr txBox="1"/>
          <p:nvPr/>
        </p:nvSpPr>
        <p:spPr>
          <a:xfrm>
            <a:off x="4964013" y="4513088"/>
            <a:ext cx="1350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 8 cm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13920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/>
          <a:srcRect t="5430" b="24445"/>
          <a:stretch/>
        </p:blipFill>
        <p:spPr>
          <a:xfrm>
            <a:off x="0" y="0"/>
            <a:ext cx="12192000" cy="6875362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337595" y="272103"/>
            <a:ext cx="11516810" cy="6331156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0781" y="354245"/>
            <a:ext cx="10710790" cy="1400530"/>
          </a:xfrm>
        </p:spPr>
        <p:txBody>
          <a:bodyPr/>
          <a:lstStyle/>
          <a:p>
            <a:pPr algn="ctr"/>
            <a:r>
              <a:rPr lang="nl-NL" b="1" dirty="0" smtClean="0">
                <a:solidFill>
                  <a:schemeClr val="bg1"/>
                </a:solidFill>
              </a:rPr>
              <a:t>Vraag 19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40781" y="1280160"/>
            <a:ext cx="11068042" cy="4968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 smtClean="0">
                <a:solidFill>
                  <a:schemeClr val="bg1"/>
                </a:solidFill>
              </a:rPr>
              <a:t>Deze zak weegt </a:t>
            </a:r>
            <a:r>
              <a:rPr lang="nl-NL" sz="2800" b="1" dirty="0" smtClean="0">
                <a:solidFill>
                  <a:schemeClr val="bg1"/>
                </a:solidFill>
              </a:rPr>
              <a:t>14 kg </a:t>
            </a:r>
            <a:r>
              <a:rPr lang="nl-NL" sz="2800" dirty="0" smtClean="0">
                <a:solidFill>
                  <a:schemeClr val="bg1"/>
                </a:solidFill>
              </a:rPr>
              <a:t>en bevat </a:t>
            </a:r>
            <a:r>
              <a:rPr lang="nl-NL" sz="2800" b="1" dirty="0" smtClean="0">
                <a:solidFill>
                  <a:schemeClr val="bg1"/>
                </a:solidFill>
              </a:rPr>
              <a:t>16 cadeautjes</a:t>
            </a:r>
            <a:r>
              <a:rPr lang="nl-NL" sz="2800" dirty="0" smtClean="0">
                <a:solidFill>
                  <a:schemeClr val="bg1"/>
                </a:solidFill>
              </a:rPr>
              <a:t>. </a:t>
            </a:r>
            <a:endParaRPr lang="nl-NL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sz="2800" dirty="0" smtClean="0">
                <a:solidFill>
                  <a:schemeClr val="bg1"/>
                </a:solidFill>
              </a:rPr>
              <a:t>Hoeveel </a:t>
            </a:r>
            <a:r>
              <a:rPr lang="nl-NL" sz="2800" b="1" dirty="0" smtClean="0">
                <a:solidFill>
                  <a:schemeClr val="bg1"/>
                </a:solidFill>
              </a:rPr>
              <a:t>gram</a:t>
            </a:r>
            <a:r>
              <a:rPr lang="nl-NL" sz="2800" dirty="0" smtClean="0">
                <a:solidFill>
                  <a:schemeClr val="bg1"/>
                </a:solidFill>
              </a:rPr>
              <a:t> weegt </a:t>
            </a:r>
            <a:r>
              <a:rPr lang="nl-NL" sz="2800" b="1" dirty="0" smtClean="0">
                <a:solidFill>
                  <a:schemeClr val="bg1"/>
                </a:solidFill>
              </a:rPr>
              <a:t>1 cadeautje </a:t>
            </a:r>
            <a:r>
              <a:rPr lang="nl-NL" sz="2800" dirty="0" smtClean="0">
                <a:solidFill>
                  <a:schemeClr val="bg1"/>
                </a:solidFill>
              </a:rPr>
              <a:t>gemiddeld?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136" y="2599150"/>
            <a:ext cx="2829331" cy="392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72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/>
          <a:srcRect t="5430" b="24445"/>
          <a:stretch/>
        </p:blipFill>
        <p:spPr>
          <a:xfrm>
            <a:off x="0" y="0"/>
            <a:ext cx="12192000" cy="6875362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337595" y="272103"/>
            <a:ext cx="11516810" cy="6331156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0781" y="354245"/>
            <a:ext cx="10710790" cy="1400530"/>
          </a:xfrm>
        </p:spPr>
        <p:txBody>
          <a:bodyPr/>
          <a:lstStyle/>
          <a:p>
            <a:pPr algn="ctr"/>
            <a:r>
              <a:rPr lang="nl-NL" b="1" dirty="0" smtClean="0">
                <a:solidFill>
                  <a:schemeClr val="bg1"/>
                </a:solidFill>
              </a:rPr>
              <a:t>Vraag 20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40781" y="1245326"/>
            <a:ext cx="11068042" cy="4968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 smtClean="0">
                <a:solidFill>
                  <a:schemeClr val="bg1"/>
                </a:solidFill>
              </a:rPr>
              <a:t>In de kerstboom van Noor zijn </a:t>
            </a:r>
            <a:r>
              <a:rPr lang="nl-NL" sz="2800" b="1" dirty="0" smtClean="0">
                <a:solidFill>
                  <a:schemeClr val="bg1"/>
                </a:solidFill>
              </a:rPr>
              <a:t>3 op de 10</a:t>
            </a:r>
            <a:r>
              <a:rPr lang="nl-NL" sz="2800" dirty="0" smtClean="0">
                <a:solidFill>
                  <a:schemeClr val="bg1"/>
                </a:solidFill>
              </a:rPr>
              <a:t> kerstballen rood. </a:t>
            </a:r>
          </a:p>
          <a:p>
            <a:pPr marL="0" indent="0">
              <a:buNone/>
            </a:pPr>
            <a:r>
              <a:rPr lang="nl-NL" sz="2800" dirty="0" smtClean="0">
                <a:solidFill>
                  <a:schemeClr val="bg1"/>
                </a:solidFill>
              </a:rPr>
              <a:t>Dat zijn </a:t>
            </a:r>
            <a:r>
              <a:rPr lang="nl-NL" sz="2800" b="1" dirty="0" smtClean="0">
                <a:solidFill>
                  <a:schemeClr val="bg1"/>
                </a:solidFill>
              </a:rPr>
              <a:t>24 ballen</a:t>
            </a:r>
            <a:r>
              <a:rPr lang="nl-NL" sz="2800" dirty="0" smtClean="0">
                <a:solidFill>
                  <a:schemeClr val="bg1"/>
                </a:solidFill>
              </a:rPr>
              <a:t>. Hoeveel kerstballen hangen er in de boom?</a:t>
            </a:r>
          </a:p>
          <a:p>
            <a:pPr marL="0" indent="0">
              <a:buNone/>
            </a:pPr>
            <a:endParaRPr lang="nl-NL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sz="2800" dirty="0" smtClean="0">
                <a:solidFill>
                  <a:schemeClr val="bg1"/>
                </a:solidFill>
              </a:rPr>
              <a:t>*Toen Noor de rode kerstballen kocht, waren ze</a:t>
            </a:r>
          </a:p>
          <a:p>
            <a:pPr marL="0" indent="0">
              <a:buNone/>
            </a:pPr>
            <a:r>
              <a:rPr lang="nl-NL" sz="2800" dirty="0" smtClean="0">
                <a:solidFill>
                  <a:schemeClr val="bg1"/>
                </a:solidFill>
              </a:rPr>
              <a:t>in de aanbieding. Wat heeft Noor betaald voor</a:t>
            </a:r>
          </a:p>
          <a:p>
            <a:pPr marL="0" indent="0">
              <a:buNone/>
            </a:pPr>
            <a:r>
              <a:rPr lang="nl-NL" sz="2800" dirty="0" smtClean="0">
                <a:solidFill>
                  <a:schemeClr val="bg1"/>
                </a:solidFill>
              </a:rPr>
              <a:t>de rode kerstballen?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3570" y="2413548"/>
            <a:ext cx="2508001" cy="410695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330133" y="4229507"/>
            <a:ext cx="1826199" cy="2141915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6680834" y="5890399"/>
            <a:ext cx="2262736" cy="63010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/>
          <p:cNvSpPr txBox="1"/>
          <p:nvPr/>
        </p:nvSpPr>
        <p:spPr>
          <a:xfrm>
            <a:off x="6680834" y="5890399"/>
            <a:ext cx="2473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Per stuk € 2,40</a:t>
            </a:r>
          </a:p>
          <a:p>
            <a:r>
              <a:rPr lang="nl-NL" b="1" dirty="0" smtClean="0">
                <a:solidFill>
                  <a:schemeClr val="bg1"/>
                </a:solidFill>
              </a:rPr>
              <a:t>4 halen = 3 betalen</a:t>
            </a:r>
            <a:endParaRPr lang="nl-N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27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/>
          <a:srcRect t="5430" b="24445"/>
          <a:stretch/>
        </p:blipFill>
        <p:spPr>
          <a:xfrm>
            <a:off x="0" y="0"/>
            <a:ext cx="12192000" cy="6875362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337595" y="272103"/>
            <a:ext cx="11516810" cy="6331156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0781" y="354245"/>
            <a:ext cx="10710790" cy="1400530"/>
          </a:xfrm>
        </p:spPr>
        <p:txBody>
          <a:bodyPr/>
          <a:lstStyle/>
          <a:p>
            <a:pPr algn="ctr"/>
            <a:r>
              <a:rPr lang="nl-NL" b="1" dirty="0" smtClean="0">
                <a:solidFill>
                  <a:schemeClr val="bg1"/>
                </a:solidFill>
              </a:rPr>
              <a:t>Vraag 21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40781" y="1245326"/>
            <a:ext cx="11068042" cy="4968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 smtClean="0">
                <a:solidFill>
                  <a:schemeClr val="bg1"/>
                </a:solidFill>
              </a:rPr>
              <a:t>Sacha koopt een nieuwe laptop. </a:t>
            </a:r>
          </a:p>
          <a:p>
            <a:pPr marL="0" indent="0">
              <a:buNone/>
            </a:pPr>
            <a:r>
              <a:rPr lang="nl-NL" sz="2800" dirty="0" smtClean="0">
                <a:solidFill>
                  <a:schemeClr val="bg1"/>
                </a:solidFill>
              </a:rPr>
              <a:t>Vorige maand kostte deze laptop </a:t>
            </a:r>
            <a:r>
              <a:rPr lang="nl-NL" sz="2800" b="1" dirty="0" smtClean="0">
                <a:solidFill>
                  <a:schemeClr val="bg1"/>
                </a:solidFill>
              </a:rPr>
              <a:t>€ 600,-. </a:t>
            </a:r>
          </a:p>
          <a:p>
            <a:pPr marL="0" indent="0">
              <a:buNone/>
            </a:pPr>
            <a:r>
              <a:rPr lang="nl-NL" sz="2800" dirty="0" smtClean="0">
                <a:solidFill>
                  <a:schemeClr val="bg1"/>
                </a:solidFill>
              </a:rPr>
              <a:t>De prijs is deze maand met </a:t>
            </a:r>
            <a:r>
              <a:rPr lang="nl-NL" sz="2800" b="1" dirty="0" smtClean="0">
                <a:solidFill>
                  <a:schemeClr val="bg1"/>
                </a:solidFill>
              </a:rPr>
              <a:t>20%</a:t>
            </a:r>
            <a:r>
              <a:rPr lang="nl-NL" sz="2800" dirty="0" smtClean="0">
                <a:solidFill>
                  <a:schemeClr val="bg1"/>
                </a:solidFill>
              </a:rPr>
              <a:t> gestegen.</a:t>
            </a:r>
          </a:p>
          <a:p>
            <a:pPr marL="0" indent="0">
              <a:buNone/>
            </a:pPr>
            <a:r>
              <a:rPr lang="nl-NL" sz="2800" dirty="0" smtClean="0">
                <a:solidFill>
                  <a:schemeClr val="bg1"/>
                </a:solidFill>
              </a:rPr>
              <a:t>Wat moet Sacha nu betalen voor de laptop?</a:t>
            </a:r>
          </a:p>
          <a:p>
            <a:pPr marL="0" indent="0">
              <a:buNone/>
            </a:pPr>
            <a:endParaRPr lang="nl-NL" sz="2800" dirty="0" smtClean="0">
              <a:solidFill>
                <a:schemeClr val="bg1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32" y="3562704"/>
            <a:ext cx="5405431" cy="304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3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/>
          <a:srcRect t="5430" b="24445"/>
          <a:stretch/>
        </p:blipFill>
        <p:spPr>
          <a:xfrm>
            <a:off x="0" y="0"/>
            <a:ext cx="12192000" cy="6875362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337595" y="272103"/>
            <a:ext cx="11516810" cy="6331156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0781" y="354245"/>
            <a:ext cx="10710790" cy="1400530"/>
          </a:xfrm>
        </p:spPr>
        <p:txBody>
          <a:bodyPr/>
          <a:lstStyle/>
          <a:p>
            <a:pPr algn="ctr"/>
            <a:r>
              <a:rPr lang="nl-NL" b="1" dirty="0" smtClean="0">
                <a:solidFill>
                  <a:schemeClr val="bg1"/>
                </a:solidFill>
              </a:rPr>
              <a:t>Vraag 22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37595" y="1201783"/>
            <a:ext cx="11704320" cy="4968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 smtClean="0">
                <a:solidFill>
                  <a:schemeClr val="bg1"/>
                </a:solidFill>
              </a:rPr>
              <a:t>Kerstmannen Joop en Jaap doen mee met de rendierenrace.</a:t>
            </a:r>
          </a:p>
          <a:p>
            <a:pPr marL="0" indent="0">
              <a:buNone/>
            </a:pPr>
            <a:r>
              <a:rPr lang="nl-NL" sz="2800" dirty="0" smtClean="0">
                <a:solidFill>
                  <a:schemeClr val="bg1"/>
                </a:solidFill>
              </a:rPr>
              <a:t>De rendieren van Joop werden eerste in een tijd van </a:t>
            </a:r>
            <a:r>
              <a:rPr lang="nl-NL" sz="2800" b="1" dirty="0" smtClean="0">
                <a:solidFill>
                  <a:schemeClr val="bg1"/>
                </a:solidFill>
              </a:rPr>
              <a:t>03.24,55</a:t>
            </a:r>
            <a:r>
              <a:rPr lang="nl-NL" sz="28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nl-NL" sz="2800" dirty="0" smtClean="0">
                <a:solidFill>
                  <a:schemeClr val="bg1"/>
                </a:solidFill>
              </a:rPr>
              <a:t>De rendieren van Jaap werden tweede met een tijd van </a:t>
            </a:r>
            <a:r>
              <a:rPr lang="nl-NL" sz="2800" b="1" dirty="0" smtClean="0">
                <a:solidFill>
                  <a:schemeClr val="bg1"/>
                </a:solidFill>
              </a:rPr>
              <a:t>03.37,19</a:t>
            </a:r>
            <a:r>
              <a:rPr lang="nl-NL" sz="2800" dirty="0" smtClean="0">
                <a:solidFill>
                  <a:schemeClr val="bg1"/>
                </a:solidFill>
              </a:rPr>
              <a:t>. </a:t>
            </a:r>
          </a:p>
          <a:p>
            <a:pPr marL="0" indent="0">
              <a:buNone/>
            </a:pPr>
            <a:r>
              <a:rPr lang="nl-NL" sz="2800" dirty="0" smtClean="0">
                <a:solidFill>
                  <a:schemeClr val="bg1"/>
                </a:solidFill>
              </a:rPr>
              <a:t>Hoeveel </a:t>
            </a:r>
            <a:r>
              <a:rPr lang="nl-NL" sz="2800" b="1" dirty="0" smtClean="0">
                <a:solidFill>
                  <a:schemeClr val="bg1"/>
                </a:solidFill>
              </a:rPr>
              <a:t>seconden</a:t>
            </a:r>
            <a:r>
              <a:rPr lang="nl-NL" sz="2800" dirty="0" smtClean="0">
                <a:solidFill>
                  <a:schemeClr val="bg1"/>
                </a:solidFill>
              </a:rPr>
              <a:t> waren de rendieren van Joop sneller dan de </a:t>
            </a:r>
          </a:p>
          <a:p>
            <a:pPr marL="0" indent="0">
              <a:buNone/>
            </a:pPr>
            <a:r>
              <a:rPr lang="nl-NL" sz="2800" dirty="0" smtClean="0">
                <a:solidFill>
                  <a:schemeClr val="bg1"/>
                </a:solidFill>
              </a:rPr>
              <a:t>rendieren van Jaap?</a:t>
            </a:r>
          </a:p>
          <a:p>
            <a:pPr marL="0" indent="0">
              <a:buNone/>
            </a:pPr>
            <a:endParaRPr lang="nl-NL" sz="2800" dirty="0" smtClean="0">
              <a:solidFill>
                <a:schemeClr val="bg1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617" y="3470808"/>
            <a:ext cx="4592276" cy="321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86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Afbeelding 25"/>
          <p:cNvPicPr>
            <a:picLocks noChangeAspect="1"/>
          </p:cNvPicPr>
          <p:nvPr/>
        </p:nvPicPr>
        <p:blipFill rotWithShape="1">
          <a:blip r:embed="rId3"/>
          <a:srcRect t="5430" b="24445"/>
          <a:stretch/>
        </p:blipFill>
        <p:spPr>
          <a:xfrm>
            <a:off x="0" y="0"/>
            <a:ext cx="12192000" cy="6875362"/>
          </a:xfrm>
          <a:prstGeom prst="rect">
            <a:avLst/>
          </a:prstGeom>
        </p:spPr>
      </p:pic>
      <p:sp>
        <p:nvSpPr>
          <p:cNvPr id="39" name="Rechthoek 38"/>
          <p:cNvSpPr/>
          <p:nvPr/>
        </p:nvSpPr>
        <p:spPr>
          <a:xfrm>
            <a:off x="337595" y="272103"/>
            <a:ext cx="11516810" cy="6331156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10256" y="452718"/>
            <a:ext cx="7740578" cy="1400530"/>
          </a:xfrm>
        </p:spPr>
        <p:txBody>
          <a:bodyPr/>
          <a:lstStyle/>
          <a:p>
            <a:pPr algn="ctr"/>
            <a:r>
              <a:rPr lang="nl-NL" b="1" dirty="0" smtClean="0">
                <a:solidFill>
                  <a:schemeClr val="bg1"/>
                </a:solidFill>
              </a:rPr>
              <a:t>Vraag 2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5507" y="1145894"/>
            <a:ext cx="10237200" cy="54377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 smtClean="0">
                <a:solidFill>
                  <a:schemeClr val="bg1"/>
                </a:solidFill>
              </a:rPr>
              <a:t>Drie kinderen beweren het grootste cadeau te hebben. </a:t>
            </a:r>
          </a:p>
          <a:p>
            <a:pPr marL="0" indent="0">
              <a:buNone/>
            </a:pPr>
            <a:r>
              <a:rPr lang="nl-NL" sz="2800" dirty="0" smtClean="0">
                <a:solidFill>
                  <a:schemeClr val="bg1"/>
                </a:solidFill>
              </a:rPr>
              <a:t>Wie heeft het grootste cadeau?</a:t>
            </a:r>
          </a:p>
          <a:p>
            <a:pPr marL="0" indent="0">
              <a:buNone/>
            </a:pPr>
            <a:endParaRPr lang="nl-NL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sz="2800" dirty="0" smtClean="0">
                <a:solidFill>
                  <a:schemeClr val="bg1"/>
                </a:solidFill>
              </a:rPr>
              <a:t>								</a:t>
            </a:r>
          </a:p>
          <a:p>
            <a:pPr marL="0" indent="0">
              <a:buNone/>
            </a:pPr>
            <a:endParaRPr lang="nl-NL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2800" dirty="0" smtClean="0">
                <a:solidFill>
                  <a:schemeClr val="bg1"/>
                </a:solidFill>
              </a:rPr>
              <a:t>      </a:t>
            </a:r>
            <a:r>
              <a:rPr lang="nl-NL" sz="2800" b="1" i="1" dirty="0" smtClean="0">
                <a:solidFill>
                  <a:schemeClr val="bg1"/>
                </a:solidFill>
              </a:rPr>
              <a:t>Sam                                </a:t>
            </a:r>
            <a:r>
              <a:rPr lang="nl-NL" sz="2800" b="1" i="1" dirty="0" err="1" smtClean="0">
                <a:solidFill>
                  <a:schemeClr val="bg1"/>
                </a:solidFill>
              </a:rPr>
              <a:t>Eefke</a:t>
            </a:r>
            <a:r>
              <a:rPr lang="nl-NL" sz="2800" b="1" i="1" dirty="0" smtClean="0">
                <a:solidFill>
                  <a:schemeClr val="bg1"/>
                </a:solidFill>
              </a:rPr>
              <a:t>                            Daan	</a:t>
            </a:r>
            <a:endParaRPr lang="nl-NL" sz="2800" dirty="0" smtClean="0">
              <a:solidFill>
                <a:schemeClr val="bg1"/>
              </a:solidFill>
            </a:endParaRPr>
          </a:p>
        </p:txBody>
      </p:sp>
      <p:cxnSp>
        <p:nvCxnSpPr>
          <p:cNvPr id="28" name="Rechte verbindingslijn met pijl 27"/>
          <p:cNvCxnSpPr/>
          <p:nvPr/>
        </p:nvCxnSpPr>
        <p:spPr>
          <a:xfrm flipV="1">
            <a:off x="11076758" y="2979245"/>
            <a:ext cx="24375" cy="1581823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kstvak 28"/>
          <p:cNvSpPr txBox="1"/>
          <p:nvPr/>
        </p:nvSpPr>
        <p:spPr>
          <a:xfrm>
            <a:off x="906972" y="4669008"/>
            <a:ext cx="1350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/>
              <a:t> </a:t>
            </a:r>
            <a:r>
              <a:rPr lang="nl-NL" sz="2000" b="1" dirty="0" smtClean="0">
                <a:solidFill>
                  <a:schemeClr val="bg1"/>
                </a:solidFill>
              </a:rPr>
              <a:t>30 cm</a:t>
            </a:r>
            <a:endParaRPr lang="nl-NL" sz="2000" b="1" dirty="0">
              <a:solidFill>
                <a:schemeClr val="bg1"/>
              </a:solidFill>
            </a:endParaRPr>
          </a:p>
        </p:txBody>
      </p:sp>
      <p:sp>
        <p:nvSpPr>
          <p:cNvPr id="32" name="Tekstvak 31"/>
          <p:cNvSpPr txBox="1"/>
          <p:nvPr/>
        </p:nvSpPr>
        <p:spPr>
          <a:xfrm>
            <a:off x="3683482" y="3380063"/>
            <a:ext cx="1350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/>
              <a:t> </a:t>
            </a:r>
            <a:r>
              <a:rPr lang="nl-NL" sz="2000" b="1" dirty="0" smtClean="0">
                <a:solidFill>
                  <a:schemeClr val="bg1"/>
                </a:solidFill>
              </a:rPr>
              <a:t>35 cm</a:t>
            </a:r>
            <a:endParaRPr lang="nl-NL" sz="2000" b="1" dirty="0">
              <a:solidFill>
                <a:schemeClr val="bg1"/>
              </a:solidFill>
            </a:endParaRPr>
          </a:p>
        </p:txBody>
      </p:sp>
      <p:sp>
        <p:nvSpPr>
          <p:cNvPr id="33" name="Tekstvak 32"/>
          <p:cNvSpPr txBox="1"/>
          <p:nvPr/>
        </p:nvSpPr>
        <p:spPr>
          <a:xfrm>
            <a:off x="4771545" y="4804245"/>
            <a:ext cx="1350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solidFill>
                  <a:schemeClr val="bg1"/>
                </a:solidFill>
              </a:rPr>
              <a:t>4 dm</a:t>
            </a:r>
            <a:endParaRPr lang="nl-NL" sz="2000" b="1" dirty="0">
              <a:solidFill>
                <a:schemeClr val="bg1"/>
              </a:solidFill>
            </a:endParaRPr>
          </a:p>
        </p:txBody>
      </p:sp>
      <p:sp>
        <p:nvSpPr>
          <p:cNvPr id="34" name="Tekstvak 33"/>
          <p:cNvSpPr txBox="1"/>
          <p:nvPr/>
        </p:nvSpPr>
        <p:spPr>
          <a:xfrm>
            <a:off x="6721259" y="4880033"/>
            <a:ext cx="1350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solidFill>
                  <a:schemeClr val="bg1"/>
                </a:solidFill>
              </a:rPr>
              <a:t>4 dm</a:t>
            </a:r>
            <a:endParaRPr lang="nl-NL" sz="2000" b="1" dirty="0">
              <a:solidFill>
                <a:schemeClr val="bg1"/>
              </a:solidFill>
            </a:endParaRPr>
          </a:p>
        </p:txBody>
      </p:sp>
      <p:sp>
        <p:nvSpPr>
          <p:cNvPr id="35" name="Tekstvak 34"/>
          <p:cNvSpPr txBox="1"/>
          <p:nvPr/>
        </p:nvSpPr>
        <p:spPr>
          <a:xfrm>
            <a:off x="7470060" y="3818353"/>
            <a:ext cx="1350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solidFill>
                  <a:schemeClr val="bg1"/>
                </a:solidFill>
              </a:rPr>
              <a:t>2,5 dm</a:t>
            </a:r>
            <a:endParaRPr lang="nl-NL" sz="2000" b="1" dirty="0">
              <a:solidFill>
                <a:schemeClr val="bg1"/>
              </a:solidFill>
            </a:endParaRPr>
          </a:p>
        </p:txBody>
      </p:sp>
      <p:sp>
        <p:nvSpPr>
          <p:cNvPr id="36" name="Tekstvak 35"/>
          <p:cNvSpPr txBox="1"/>
          <p:nvPr/>
        </p:nvSpPr>
        <p:spPr>
          <a:xfrm>
            <a:off x="8712559" y="5041853"/>
            <a:ext cx="1350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solidFill>
                  <a:schemeClr val="bg1"/>
                </a:solidFill>
              </a:rPr>
              <a:t>2,5 </a:t>
            </a:r>
            <a:r>
              <a:rPr lang="nl-NL" sz="2000" b="1" dirty="0">
                <a:solidFill>
                  <a:schemeClr val="bg1"/>
                </a:solidFill>
              </a:rPr>
              <a:t>d</a:t>
            </a:r>
            <a:r>
              <a:rPr lang="nl-NL" sz="2000" b="1" dirty="0" smtClean="0">
                <a:solidFill>
                  <a:schemeClr val="bg1"/>
                </a:solidFill>
              </a:rPr>
              <a:t>m</a:t>
            </a:r>
            <a:endParaRPr lang="nl-NL" sz="2000" b="1" dirty="0">
              <a:solidFill>
                <a:schemeClr val="bg1"/>
              </a:solidFill>
            </a:endParaRPr>
          </a:p>
        </p:txBody>
      </p:sp>
      <p:sp>
        <p:nvSpPr>
          <p:cNvPr id="37" name="Tekstvak 36"/>
          <p:cNvSpPr txBox="1"/>
          <p:nvPr/>
        </p:nvSpPr>
        <p:spPr>
          <a:xfrm>
            <a:off x="10437013" y="4964052"/>
            <a:ext cx="1350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solidFill>
                  <a:schemeClr val="bg1"/>
                </a:solidFill>
              </a:rPr>
              <a:t>3 dm</a:t>
            </a:r>
            <a:endParaRPr lang="nl-NL" sz="2000" b="1" dirty="0">
              <a:solidFill>
                <a:schemeClr val="bg1"/>
              </a:solidFill>
            </a:endParaRPr>
          </a:p>
        </p:txBody>
      </p:sp>
      <p:sp>
        <p:nvSpPr>
          <p:cNvPr id="38" name="Tekstvak 37"/>
          <p:cNvSpPr txBox="1"/>
          <p:nvPr/>
        </p:nvSpPr>
        <p:spPr>
          <a:xfrm>
            <a:off x="11067678" y="3522888"/>
            <a:ext cx="1350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solidFill>
                  <a:schemeClr val="bg1"/>
                </a:solidFill>
              </a:rPr>
              <a:t>5 dm</a:t>
            </a:r>
            <a:endParaRPr lang="nl-NL" sz="2000" b="1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1004" y="2403167"/>
            <a:ext cx="2315620" cy="235531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0889" y="2422424"/>
            <a:ext cx="2499311" cy="2596436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8533" y="2149417"/>
            <a:ext cx="1823284" cy="2974442"/>
          </a:xfrm>
          <a:prstGeom prst="rect">
            <a:avLst/>
          </a:prstGeom>
        </p:spPr>
      </p:pic>
      <p:cxnSp>
        <p:nvCxnSpPr>
          <p:cNvPr id="40" name="Rechte verbindingslijn met pijl 39"/>
          <p:cNvCxnSpPr/>
          <p:nvPr/>
        </p:nvCxnSpPr>
        <p:spPr>
          <a:xfrm flipH="1" flipV="1">
            <a:off x="1231256" y="4285654"/>
            <a:ext cx="1026214" cy="638971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Rechte verbindingslijn met pijl 40"/>
          <p:cNvCxnSpPr/>
          <p:nvPr/>
        </p:nvCxnSpPr>
        <p:spPr>
          <a:xfrm flipH="1">
            <a:off x="2521426" y="4357778"/>
            <a:ext cx="964501" cy="543339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kstvak 41"/>
          <p:cNvSpPr txBox="1"/>
          <p:nvPr/>
        </p:nvSpPr>
        <p:spPr>
          <a:xfrm>
            <a:off x="2831027" y="4629142"/>
            <a:ext cx="1350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/>
              <a:t> </a:t>
            </a:r>
            <a:r>
              <a:rPr lang="nl-NL" sz="2000" b="1" dirty="0" smtClean="0">
                <a:solidFill>
                  <a:schemeClr val="bg1"/>
                </a:solidFill>
              </a:rPr>
              <a:t>30 cm</a:t>
            </a:r>
            <a:endParaRPr lang="nl-NL" sz="2000" b="1" dirty="0">
              <a:solidFill>
                <a:schemeClr val="bg1"/>
              </a:solidFill>
            </a:endParaRPr>
          </a:p>
        </p:txBody>
      </p:sp>
      <p:cxnSp>
        <p:nvCxnSpPr>
          <p:cNvPr id="43" name="Rechte verbindingslijn met pijl 42"/>
          <p:cNvCxnSpPr/>
          <p:nvPr/>
        </p:nvCxnSpPr>
        <p:spPr>
          <a:xfrm flipH="1" flipV="1">
            <a:off x="3704572" y="2927049"/>
            <a:ext cx="10901" cy="1191678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Rechte verbindingslijn met pijl 43"/>
          <p:cNvCxnSpPr/>
          <p:nvPr/>
        </p:nvCxnSpPr>
        <p:spPr>
          <a:xfrm flipH="1" flipV="1">
            <a:off x="4897228" y="4561068"/>
            <a:ext cx="1182474" cy="562791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Rechte verbindingslijn met pijl 44"/>
          <p:cNvCxnSpPr/>
          <p:nvPr/>
        </p:nvCxnSpPr>
        <p:spPr>
          <a:xfrm flipH="1">
            <a:off x="6358938" y="4629142"/>
            <a:ext cx="1071262" cy="471724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Rechte verbindingslijn met pijl 46"/>
          <p:cNvCxnSpPr/>
          <p:nvPr/>
        </p:nvCxnSpPr>
        <p:spPr>
          <a:xfrm flipH="1" flipV="1">
            <a:off x="7515024" y="3357863"/>
            <a:ext cx="6573" cy="1180874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Rechte verbindingslijn met pijl 48"/>
          <p:cNvCxnSpPr/>
          <p:nvPr/>
        </p:nvCxnSpPr>
        <p:spPr>
          <a:xfrm flipH="1">
            <a:off x="10199708" y="4782998"/>
            <a:ext cx="756166" cy="421357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Rechte verbindingslijn met pijl 50"/>
          <p:cNvCxnSpPr/>
          <p:nvPr/>
        </p:nvCxnSpPr>
        <p:spPr>
          <a:xfrm flipH="1" flipV="1">
            <a:off x="9020654" y="4819471"/>
            <a:ext cx="969521" cy="460672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60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/>
          <a:srcRect t="5430" b="24445"/>
          <a:stretch/>
        </p:blipFill>
        <p:spPr>
          <a:xfrm>
            <a:off x="0" y="0"/>
            <a:ext cx="12192000" cy="6875362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337595" y="272103"/>
            <a:ext cx="11516810" cy="6331156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22239" y="421425"/>
            <a:ext cx="8947521" cy="1400530"/>
          </a:xfrm>
        </p:spPr>
        <p:txBody>
          <a:bodyPr/>
          <a:lstStyle/>
          <a:p>
            <a:pPr algn="ctr"/>
            <a:r>
              <a:rPr lang="nl-NL" b="1" dirty="0" smtClean="0">
                <a:solidFill>
                  <a:schemeClr val="bg1"/>
                </a:solidFill>
              </a:rPr>
              <a:t>Vraag 3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2748" y="1280159"/>
            <a:ext cx="10926501" cy="4968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 smtClean="0">
                <a:solidFill>
                  <a:schemeClr val="bg1"/>
                </a:solidFill>
              </a:rPr>
              <a:t>De arrenslee van de kerstman gaat gemiddeld </a:t>
            </a:r>
            <a:r>
              <a:rPr lang="nl-NL" sz="2800" b="1" dirty="0" smtClean="0">
                <a:solidFill>
                  <a:schemeClr val="bg1"/>
                </a:solidFill>
              </a:rPr>
              <a:t>80 km per uur</a:t>
            </a:r>
            <a:r>
              <a:rPr lang="nl-NL" sz="28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nl-NL" sz="2800" dirty="0" smtClean="0">
                <a:solidFill>
                  <a:schemeClr val="bg1"/>
                </a:solidFill>
              </a:rPr>
              <a:t>De kerstman legt een afstand van </a:t>
            </a:r>
            <a:r>
              <a:rPr lang="nl-NL" sz="2800" b="1" dirty="0" smtClean="0">
                <a:solidFill>
                  <a:schemeClr val="bg1"/>
                </a:solidFill>
              </a:rPr>
              <a:t>384 km </a:t>
            </a:r>
            <a:r>
              <a:rPr lang="nl-NL" sz="2800" dirty="0" smtClean="0">
                <a:solidFill>
                  <a:schemeClr val="bg1"/>
                </a:solidFill>
              </a:rPr>
              <a:t>af. </a:t>
            </a:r>
          </a:p>
          <a:p>
            <a:pPr marL="0" indent="0">
              <a:buNone/>
            </a:pPr>
            <a:r>
              <a:rPr lang="nl-NL" sz="2800" dirty="0" smtClean="0">
                <a:solidFill>
                  <a:schemeClr val="bg1"/>
                </a:solidFill>
              </a:rPr>
              <a:t>Hoe lang doet hij hier over? Geef je antwoord in </a:t>
            </a:r>
            <a:r>
              <a:rPr lang="nl-NL" sz="2800" b="1" dirty="0" smtClean="0">
                <a:solidFill>
                  <a:schemeClr val="bg1"/>
                </a:solidFill>
              </a:rPr>
              <a:t>uren</a:t>
            </a:r>
            <a:r>
              <a:rPr lang="nl-NL" sz="2800" dirty="0" smtClean="0">
                <a:solidFill>
                  <a:schemeClr val="bg1"/>
                </a:solidFill>
              </a:rPr>
              <a:t> en</a:t>
            </a:r>
          </a:p>
          <a:p>
            <a:pPr marL="0" indent="0">
              <a:buNone/>
            </a:pPr>
            <a:r>
              <a:rPr lang="nl-NL" sz="2800" b="1" dirty="0" smtClean="0">
                <a:solidFill>
                  <a:schemeClr val="bg1"/>
                </a:solidFill>
              </a:rPr>
              <a:t>minuten</a:t>
            </a:r>
            <a:r>
              <a:rPr lang="nl-NL" sz="2800" dirty="0" smtClean="0">
                <a:solidFill>
                  <a:schemeClr val="bg1"/>
                </a:solidFill>
              </a:rPr>
              <a:t>. </a:t>
            </a:r>
            <a:r>
              <a:rPr lang="nl-NL" sz="1800" i="1" dirty="0" smtClean="0">
                <a:solidFill>
                  <a:schemeClr val="bg1"/>
                </a:solidFill>
              </a:rPr>
              <a:t>Tip: gebruik een verhoudingstabel</a:t>
            </a:r>
            <a:r>
              <a:rPr lang="nl-NL" sz="1800" i="1" dirty="0" smtClean="0">
                <a:solidFill>
                  <a:schemeClr val="bg1"/>
                </a:solidFill>
              </a:rPr>
              <a:t>!</a:t>
            </a:r>
            <a:endParaRPr lang="nl-NL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4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2800" i="1" dirty="0" smtClean="0">
                <a:solidFill>
                  <a:schemeClr val="bg1"/>
                </a:solidFill>
              </a:rPr>
              <a:t>min     60      </a:t>
            </a:r>
            <a:endParaRPr lang="nl-NL" sz="2800" i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sz="2400" i="1" dirty="0" smtClean="0">
                <a:solidFill>
                  <a:schemeClr val="bg1"/>
                </a:solidFill>
              </a:rPr>
              <a:t> </a:t>
            </a:r>
            <a:r>
              <a:rPr lang="nl-NL" sz="2800" i="1" dirty="0" smtClean="0">
                <a:solidFill>
                  <a:schemeClr val="bg1"/>
                </a:solidFill>
              </a:rPr>
              <a:t>km      80     320       8        64     384</a:t>
            </a:r>
            <a:endParaRPr lang="nl-NL" sz="2800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sz="2800" dirty="0" smtClean="0">
                <a:solidFill>
                  <a:schemeClr val="bg1"/>
                </a:solidFill>
              </a:rPr>
              <a:t>										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521" y="3051384"/>
            <a:ext cx="5115223" cy="3197014"/>
          </a:xfrm>
          <a:prstGeom prst="rect">
            <a:avLst/>
          </a:prstGeom>
        </p:spPr>
      </p:pic>
      <p:cxnSp>
        <p:nvCxnSpPr>
          <p:cNvPr id="10" name="Rechte verbindingslijn 9"/>
          <p:cNvCxnSpPr/>
          <p:nvPr/>
        </p:nvCxnSpPr>
        <p:spPr>
          <a:xfrm>
            <a:off x="632748" y="4789714"/>
            <a:ext cx="613381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 flipV="1">
            <a:off x="632748" y="4249714"/>
            <a:ext cx="0" cy="1080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 flipV="1">
            <a:off x="5731617" y="4249714"/>
            <a:ext cx="0" cy="1080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 flipV="1">
            <a:off x="1622239" y="4249714"/>
            <a:ext cx="0" cy="1080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 flipV="1">
            <a:off x="2640073" y="4249714"/>
            <a:ext cx="0" cy="1080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 flipV="1">
            <a:off x="3641559" y="4249714"/>
            <a:ext cx="0" cy="1080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/>
          <p:nvPr/>
        </p:nvCxnSpPr>
        <p:spPr>
          <a:xfrm flipV="1">
            <a:off x="4686588" y="4249714"/>
            <a:ext cx="0" cy="1080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/>
        </p:nvCxnSpPr>
        <p:spPr>
          <a:xfrm flipV="1">
            <a:off x="6766560" y="4249714"/>
            <a:ext cx="0" cy="1080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29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t="5430" b="24445"/>
          <a:stretch/>
        </p:blipFill>
        <p:spPr>
          <a:xfrm>
            <a:off x="0" y="8709"/>
            <a:ext cx="12192000" cy="6875362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337595" y="272103"/>
            <a:ext cx="11516810" cy="6331156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22239" y="349170"/>
            <a:ext cx="8947521" cy="1400530"/>
          </a:xfrm>
        </p:spPr>
        <p:txBody>
          <a:bodyPr/>
          <a:lstStyle/>
          <a:p>
            <a:pPr algn="ctr"/>
            <a:r>
              <a:rPr lang="nl-NL" b="1" dirty="0" smtClean="0">
                <a:solidFill>
                  <a:schemeClr val="bg1"/>
                </a:solidFill>
              </a:rPr>
              <a:t>Vraag 4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87078" y="1201782"/>
            <a:ext cx="10864991" cy="5395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 smtClean="0">
                <a:solidFill>
                  <a:schemeClr val="bg1"/>
                </a:solidFill>
              </a:rPr>
              <a:t>De filmmarathon van ‘Home </a:t>
            </a:r>
            <a:r>
              <a:rPr lang="nl-NL" sz="2800" dirty="0" err="1" smtClean="0">
                <a:solidFill>
                  <a:schemeClr val="bg1"/>
                </a:solidFill>
              </a:rPr>
              <a:t>Alone</a:t>
            </a:r>
            <a:r>
              <a:rPr lang="nl-NL" sz="2800" dirty="0" smtClean="0">
                <a:solidFill>
                  <a:schemeClr val="bg1"/>
                </a:solidFill>
              </a:rPr>
              <a:t>’ begint om </a:t>
            </a:r>
            <a:r>
              <a:rPr lang="nl-NL" sz="2800" b="1" dirty="0" smtClean="0">
                <a:solidFill>
                  <a:schemeClr val="bg1"/>
                </a:solidFill>
              </a:rPr>
              <a:t>18:30 uur</a:t>
            </a:r>
            <a:r>
              <a:rPr lang="nl-NL" sz="2800" dirty="0" smtClean="0">
                <a:solidFill>
                  <a:schemeClr val="bg1"/>
                </a:solidFill>
              </a:rPr>
              <a:t>. </a:t>
            </a:r>
          </a:p>
          <a:p>
            <a:pPr marL="0" indent="0">
              <a:buNone/>
            </a:pPr>
            <a:endParaRPr lang="nl-NL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sz="2800" dirty="0" smtClean="0">
                <a:solidFill>
                  <a:schemeClr val="bg1"/>
                </a:solidFill>
              </a:rPr>
              <a:t>Home </a:t>
            </a:r>
            <a:r>
              <a:rPr lang="nl-NL" sz="2800" dirty="0" err="1" smtClean="0">
                <a:solidFill>
                  <a:schemeClr val="bg1"/>
                </a:solidFill>
              </a:rPr>
              <a:t>Alone</a:t>
            </a:r>
            <a:r>
              <a:rPr lang="nl-NL" sz="2800" dirty="0" smtClean="0">
                <a:solidFill>
                  <a:schemeClr val="bg1"/>
                </a:solidFill>
              </a:rPr>
              <a:t> 1 duurt 103 minuten</a:t>
            </a:r>
          </a:p>
          <a:p>
            <a:pPr marL="0" indent="0">
              <a:buNone/>
            </a:pPr>
            <a:r>
              <a:rPr lang="nl-NL" sz="2800" dirty="0" smtClean="0">
                <a:solidFill>
                  <a:schemeClr val="bg1"/>
                </a:solidFill>
              </a:rPr>
              <a:t>Home </a:t>
            </a:r>
            <a:r>
              <a:rPr lang="nl-NL" sz="2800" dirty="0" err="1" smtClean="0">
                <a:solidFill>
                  <a:schemeClr val="bg1"/>
                </a:solidFill>
              </a:rPr>
              <a:t>Alone</a:t>
            </a:r>
            <a:r>
              <a:rPr lang="nl-NL" sz="2800" dirty="0" smtClean="0">
                <a:solidFill>
                  <a:schemeClr val="bg1"/>
                </a:solidFill>
              </a:rPr>
              <a:t> 2 duurt 120 minuten</a:t>
            </a:r>
          </a:p>
          <a:p>
            <a:pPr marL="0" indent="0">
              <a:buNone/>
            </a:pPr>
            <a:r>
              <a:rPr lang="nl-NL" sz="2800" dirty="0" smtClean="0">
                <a:solidFill>
                  <a:schemeClr val="bg1"/>
                </a:solidFill>
              </a:rPr>
              <a:t>Home </a:t>
            </a:r>
            <a:r>
              <a:rPr lang="nl-NL" sz="2800" dirty="0" err="1" smtClean="0">
                <a:solidFill>
                  <a:schemeClr val="bg1"/>
                </a:solidFill>
              </a:rPr>
              <a:t>Alone</a:t>
            </a:r>
            <a:r>
              <a:rPr lang="nl-NL" sz="2800" dirty="0" smtClean="0">
                <a:solidFill>
                  <a:schemeClr val="bg1"/>
                </a:solidFill>
              </a:rPr>
              <a:t> 3 duurt 102 minuten </a:t>
            </a:r>
          </a:p>
          <a:p>
            <a:pPr marL="0" indent="0">
              <a:buNone/>
            </a:pPr>
            <a:r>
              <a:rPr lang="nl-NL" sz="2800" dirty="0" smtClean="0">
                <a:solidFill>
                  <a:schemeClr val="bg1"/>
                </a:solidFill>
              </a:rPr>
              <a:t/>
            </a:r>
            <a:br>
              <a:rPr lang="nl-NL" sz="2800" dirty="0" smtClean="0">
                <a:solidFill>
                  <a:schemeClr val="bg1"/>
                </a:solidFill>
              </a:rPr>
            </a:br>
            <a:r>
              <a:rPr lang="nl-NL" sz="2800" dirty="0" smtClean="0">
                <a:solidFill>
                  <a:schemeClr val="bg1"/>
                </a:solidFill>
              </a:rPr>
              <a:t/>
            </a:r>
            <a:br>
              <a:rPr lang="nl-NL" sz="2800" dirty="0" smtClean="0">
                <a:solidFill>
                  <a:schemeClr val="bg1"/>
                </a:solidFill>
              </a:rPr>
            </a:br>
            <a:r>
              <a:rPr lang="nl-NL" sz="2800" dirty="0" smtClean="0">
                <a:solidFill>
                  <a:schemeClr val="bg1"/>
                </a:solidFill>
              </a:rPr>
              <a:t>Hoe laat is de laatste film afgelopen?	</a:t>
            </a:r>
          </a:p>
        </p:txBody>
      </p:sp>
      <p:pic>
        <p:nvPicPr>
          <p:cNvPr id="1026" name="Picture 2" descr="Afbeeldingsresultaat voor home alon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523" y="2217939"/>
            <a:ext cx="3827687" cy="181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752353" y="2161958"/>
            <a:ext cx="5995687" cy="192628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857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2"/>
          <a:srcRect t="5430" b="24445"/>
          <a:stretch/>
        </p:blipFill>
        <p:spPr>
          <a:xfrm>
            <a:off x="0" y="0"/>
            <a:ext cx="12192000" cy="6875362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337595" y="272103"/>
            <a:ext cx="11516810" cy="6331156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59841" y="335862"/>
            <a:ext cx="8947521" cy="1400530"/>
          </a:xfrm>
        </p:spPr>
        <p:txBody>
          <a:bodyPr/>
          <a:lstStyle/>
          <a:p>
            <a:pPr algn="ctr"/>
            <a:r>
              <a:rPr lang="nl-NL" b="1" dirty="0" smtClean="0">
                <a:solidFill>
                  <a:schemeClr val="bg1"/>
                </a:solidFill>
              </a:rPr>
              <a:t>Vraag 5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13082" y="1314884"/>
            <a:ext cx="10241041" cy="4968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 smtClean="0">
                <a:solidFill>
                  <a:schemeClr val="bg1"/>
                </a:solidFill>
              </a:rPr>
              <a:t>Ik koop deze kerstcadeaus. </a:t>
            </a:r>
          </a:p>
          <a:p>
            <a:pPr marL="0" indent="0">
              <a:buNone/>
            </a:pPr>
            <a:r>
              <a:rPr lang="nl-NL" sz="2800" dirty="0" smtClean="0">
                <a:solidFill>
                  <a:schemeClr val="bg1"/>
                </a:solidFill>
              </a:rPr>
              <a:t>Hoeveel moet ik in totaal betalen?</a:t>
            </a:r>
          </a:p>
          <a:p>
            <a:pPr marL="0" indent="0">
              <a:buNone/>
            </a:pPr>
            <a:endParaRPr lang="nl-NL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sz="2800" dirty="0" smtClean="0">
                <a:solidFill>
                  <a:schemeClr val="bg1"/>
                </a:solidFill>
              </a:rPr>
              <a:t>										</a:t>
            </a:r>
          </a:p>
        </p:txBody>
      </p:sp>
      <p:pic>
        <p:nvPicPr>
          <p:cNvPr id="2050" name="Picture 2" descr="Afbeeldingsresultaat voor boek over ker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918" y="2734650"/>
            <a:ext cx="1908356" cy="239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1298918" y="5213224"/>
            <a:ext cx="2146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Boek </a:t>
            </a:r>
          </a:p>
          <a:p>
            <a:r>
              <a:rPr lang="nl-NL" sz="2400" dirty="0" smtClean="0">
                <a:solidFill>
                  <a:schemeClr val="bg1"/>
                </a:solidFill>
              </a:rPr>
              <a:t>€ 18,00</a:t>
            </a:r>
          </a:p>
          <a:p>
            <a:r>
              <a:rPr lang="nl-NL" sz="2400" dirty="0" smtClean="0">
                <a:solidFill>
                  <a:schemeClr val="bg1"/>
                </a:solidFill>
              </a:rPr>
              <a:t>20% korting</a:t>
            </a:r>
            <a:endParaRPr lang="nl-NL" sz="2400" dirty="0">
              <a:solidFill>
                <a:schemeClr val="bg1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4320733" y="5165668"/>
            <a:ext cx="2146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JBL-box </a:t>
            </a:r>
          </a:p>
          <a:p>
            <a:r>
              <a:rPr lang="nl-NL" sz="2400" dirty="0" smtClean="0">
                <a:solidFill>
                  <a:schemeClr val="bg1"/>
                </a:solidFill>
              </a:rPr>
              <a:t>€ 95,00</a:t>
            </a:r>
          </a:p>
          <a:p>
            <a:r>
              <a:rPr lang="nl-NL" sz="2400" dirty="0" smtClean="0">
                <a:solidFill>
                  <a:schemeClr val="bg1"/>
                </a:solidFill>
              </a:rPr>
              <a:t>15% korting</a:t>
            </a:r>
            <a:endParaRPr lang="nl-NL" sz="2400" dirty="0">
              <a:solidFill>
                <a:schemeClr val="bg1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7580845" y="5165668"/>
            <a:ext cx="2146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Skateboard </a:t>
            </a:r>
          </a:p>
          <a:p>
            <a:r>
              <a:rPr lang="nl-NL" sz="2400" dirty="0" smtClean="0">
                <a:solidFill>
                  <a:schemeClr val="bg1"/>
                </a:solidFill>
              </a:rPr>
              <a:t>€ 60,00</a:t>
            </a:r>
          </a:p>
          <a:p>
            <a:r>
              <a:rPr lang="nl-NL" sz="2400" dirty="0" smtClean="0">
                <a:solidFill>
                  <a:schemeClr val="bg1"/>
                </a:solidFill>
              </a:rPr>
              <a:t>35% korting</a:t>
            </a:r>
            <a:endParaRPr lang="nl-NL" sz="2400" dirty="0">
              <a:solidFill>
                <a:schemeClr val="bg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2637" y="3491481"/>
            <a:ext cx="2623509" cy="145261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3741" y="3218770"/>
            <a:ext cx="3400537" cy="172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12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/>
          <a:srcRect t="5430" b="24445"/>
          <a:stretch/>
        </p:blipFill>
        <p:spPr>
          <a:xfrm>
            <a:off x="0" y="0"/>
            <a:ext cx="12192000" cy="6875362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337595" y="272103"/>
            <a:ext cx="11516810" cy="6331156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22239" y="391841"/>
            <a:ext cx="8947521" cy="1400530"/>
          </a:xfrm>
        </p:spPr>
        <p:txBody>
          <a:bodyPr/>
          <a:lstStyle/>
          <a:p>
            <a:pPr algn="ctr"/>
            <a:r>
              <a:rPr lang="nl-NL" b="1" dirty="0" smtClean="0">
                <a:solidFill>
                  <a:schemeClr val="bg1"/>
                </a:solidFill>
              </a:rPr>
              <a:t>Vraag </a:t>
            </a:r>
            <a:r>
              <a:rPr lang="nl-NL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94482" y="1233861"/>
            <a:ext cx="9493314" cy="496823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sz="3000" dirty="0" smtClean="0">
                <a:solidFill>
                  <a:schemeClr val="bg1"/>
                </a:solidFill>
              </a:rPr>
              <a:t>Kerstman Joop moet vandaag </a:t>
            </a:r>
            <a:r>
              <a:rPr lang="nl-NL" sz="3000" b="1" dirty="0" smtClean="0">
                <a:solidFill>
                  <a:schemeClr val="bg1"/>
                </a:solidFill>
              </a:rPr>
              <a:t>856 pakjes </a:t>
            </a:r>
            <a:r>
              <a:rPr lang="nl-NL" sz="3000" dirty="0" smtClean="0">
                <a:solidFill>
                  <a:schemeClr val="bg1"/>
                </a:solidFill>
              </a:rPr>
              <a:t>bezorgen. </a:t>
            </a:r>
          </a:p>
          <a:p>
            <a:pPr marL="0" indent="0">
              <a:buNone/>
            </a:pPr>
            <a:r>
              <a:rPr lang="nl-NL" sz="3000" dirty="0" smtClean="0">
                <a:solidFill>
                  <a:schemeClr val="bg1"/>
                </a:solidFill>
              </a:rPr>
              <a:t>Hij heeft nu </a:t>
            </a:r>
            <a:r>
              <a:rPr lang="nl-NL" sz="3000" b="1" dirty="0" smtClean="0">
                <a:solidFill>
                  <a:schemeClr val="bg1"/>
                </a:solidFill>
              </a:rPr>
              <a:t>3/8 deel </a:t>
            </a:r>
            <a:r>
              <a:rPr lang="nl-NL" sz="3000" dirty="0" smtClean="0">
                <a:solidFill>
                  <a:schemeClr val="bg1"/>
                </a:solidFill>
              </a:rPr>
              <a:t>bezorgd.</a:t>
            </a:r>
          </a:p>
          <a:p>
            <a:pPr marL="0" indent="0">
              <a:buNone/>
            </a:pPr>
            <a:endParaRPr lang="nl-NL" sz="15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sz="3000" dirty="0" smtClean="0">
                <a:solidFill>
                  <a:schemeClr val="bg1"/>
                </a:solidFill>
              </a:rPr>
              <a:t>Kerstman Jaap moet vandaag </a:t>
            </a:r>
            <a:r>
              <a:rPr lang="nl-NL" sz="3000" b="1" dirty="0" smtClean="0">
                <a:solidFill>
                  <a:schemeClr val="bg1"/>
                </a:solidFill>
              </a:rPr>
              <a:t>720 pakjes </a:t>
            </a:r>
            <a:r>
              <a:rPr lang="nl-NL" sz="3000" dirty="0" smtClean="0">
                <a:solidFill>
                  <a:schemeClr val="bg1"/>
                </a:solidFill>
              </a:rPr>
              <a:t>bezorgen. </a:t>
            </a:r>
          </a:p>
          <a:p>
            <a:pPr marL="0" indent="0">
              <a:buNone/>
            </a:pPr>
            <a:r>
              <a:rPr lang="nl-NL" sz="3000" dirty="0" smtClean="0">
                <a:solidFill>
                  <a:schemeClr val="bg1"/>
                </a:solidFill>
              </a:rPr>
              <a:t>Hij heeft nu </a:t>
            </a:r>
            <a:r>
              <a:rPr lang="nl-NL" sz="3000" b="1" dirty="0" smtClean="0">
                <a:solidFill>
                  <a:schemeClr val="bg1"/>
                </a:solidFill>
              </a:rPr>
              <a:t>4/9 deel </a:t>
            </a:r>
            <a:r>
              <a:rPr lang="nl-NL" sz="3000" dirty="0" smtClean="0">
                <a:solidFill>
                  <a:schemeClr val="bg1"/>
                </a:solidFill>
              </a:rPr>
              <a:t>bezorgd.</a:t>
            </a:r>
          </a:p>
          <a:p>
            <a:pPr marL="0" indent="0">
              <a:buNone/>
            </a:pPr>
            <a:endParaRPr lang="nl-NL" sz="3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sz="3000" dirty="0" smtClean="0">
                <a:solidFill>
                  <a:schemeClr val="bg1"/>
                </a:solidFill>
              </a:rPr>
              <a:t>			Wie heeft nu de meeste pakjes bezorgd </a:t>
            </a:r>
          </a:p>
          <a:p>
            <a:pPr marL="0" indent="0">
              <a:buNone/>
            </a:pPr>
            <a:r>
              <a:rPr lang="nl-NL" sz="3000" dirty="0" smtClean="0">
                <a:solidFill>
                  <a:schemeClr val="bg1"/>
                </a:solidFill>
              </a:rPr>
              <a:t>			en hoeveel is het verschil?</a:t>
            </a:r>
          </a:p>
          <a:p>
            <a:pPr marL="0" indent="0">
              <a:buNone/>
            </a:pPr>
            <a:r>
              <a:rPr lang="nl-NL" sz="2800" dirty="0" smtClean="0">
                <a:solidFill>
                  <a:schemeClr val="bg1"/>
                </a:solidFill>
              </a:rPr>
              <a:t>	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726" y="961758"/>
            <a:ext cx="1852515" cy="354265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759" y="3712979"/>
            <a:ext cx="1921707" cy="309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98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2"/>
          <a:srcRect t="5430" b="24445"/>
          <a:stretch/>
        </p:blipFill>
        <p:spPr>
          <a:xfrm>
            <a:off x="0" y="0"/>
            <a:ext cx="12192000" cy="6875362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337595" y="272103"/>
            <a:ext cx="11516810" cy="6331156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90267" y="375941"/>
            <a:ext cx="9402851" cy="1400530"/>
          </a:xfrm>
        </p:spPr>
        <p:txBody>
          <a:bodyPr/>
          <a:lstStyle/>
          <a:p>
            <a:pPr algn="ctr"/>
            <a:r>
              <a:rPr lang="nl-NL" b="1" dirty="0" smtClean="0">
                <a:solidFill>
                  <a:schemeClr val="bg1"/>
                </a:solidFill>
              </a:rPr>
              <a:t>Vraag </a:t>
            </a:r>
            <a:r>
              <a:rPr lang="nl-NL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06056" y="1280160"/>
            <a:ext cx="10625559" cy="4968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 smtClean="0">
                <a:solidFill>
                  <a:schemeClr val="bg1"/>
                </a:solidFill>
              </a:rPr>
              <a:t>Basisschool De Cirkel heeft een enorme kerstboom op het schoolplein staan. De directrice wil </a:t>
            </a:r>
            <a:r>
              <a:rPr lang="nl-NL" sz="2800" b="1" dirty="0" smtClean="0">
                <a:solidFill>
                  <a:schemeClr val="bg1"/>
                </a:solidFill>
              </a:rPr>
              <a:t>minimaal 1500 </a:t>
            </a:r>
            <a:r>
              <a:rPr lang="nl-NL" sz="2800" dirty="0" smtClean="0">
                <a:solidFill>
                  <a:schemeClr val="bg1"/>
                </a:solidFill>
              </a:rPr>
              <a:t>lampjes in de boom. Welke lampjes kan zij het beste kopen? </a:t>
            </a:r>
            <a:r>
              <a:rPr lang="nl-NL" sz="2800" b="1" i="1" dirty="0" smtClean="0">
                <a:solidFill>
                  <a:schemeClr val="bg1"/>
                </a:solidFill>
              </a:rPr>
              <a:t>Let op: je mag combineren!</a:t>
            </a:r>
            <a:endParaRPr lang="nl-NL" sz="2800" b="1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sz="2800" dirty="0" smtClean="0">
                <a:solidFill>
                  <a:schemeClr val="bg1"/>
                </a:solidFill>
              </a:rPr>
              <a:t>										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033258" y="5784733"/>
            <a:ext cx="2146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240 lampjes</a:t>
            </a:r>
          </a:p>
          <a:p>
            <a:r>
              <a:rPr lang="nl-NL" sz="2400" dirty="0" smtClean="0">
                <a:solidFill>
                  <a:schemeClr val="bg1"/>
                </a:solidFill>
              </a:rPr>
              <a:t>€ 39,95</a:t>
            </a:r>
            <a:endParaRPr lang="nl-NL" sz="2400" dirty="0">
              <a:solidFill>
                <a:schemeClr val="bg1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4597835" y="5797204"/>
            <a:ext cx="2146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560 lampjes </a:t>
            </a:r>
          </a:p>
          <a:p>
            <a:r>
              <a:rPr lang="nl-NL" sz="2400" dirty="0" smtClean="0">
                <a:solidFill>
                  <a:schemeClr val="bg1"/>
                </a:solidFill>
              </a:rPr>
              <a:t>€ 79,95</a:t>
            </a:r>
            <a:endParaRPr lang="nl-NL" sz="2400" dirty="0">
              <a:solidFill>
                <a:schemeClr val="bg1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8226120" y="5832900"/>
            <a:ext cx="2146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700 lampjes </a:t>
            </a:r>
          </a:p>
          <a:p>
            <a:r>
              <a:rPr lang="nl-NL" sz="2400" dirty="0" smtClean="0">
                <a:solidFill>
                  <a:schemeClr val="bg1"/>
                </a:solidFill>
              </a:rPr>
              <a:t>€ 99,95</a:t>
            </a:r>
            <a:endParaRPr lang="nl-NL" sz="2400" dirty="0">
              <a:solidFill>
                <a:schemeClr val="bg1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922" y="3457524"/>
            <a:ext cx="2150805" cy="2266571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4581" y="3072872"/>
            <a:ext cx="1909370" cy="265328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5499" y="2979324"/>
            <a:ext cx="2090125" cy="280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6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t="5430" b="24445"/>
          <a:stretch/>
        </p:blipFill>
        <p:spPr>
          <a:xfrm>
            <a:off x="0" y="0"/>
            <a:ext cx="12192000" cy="6875362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337595" y="272103"/>
            <a:ext cx="11516810" cy="6331156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37549" y="354245"/>
            <a:ext cx="10514021" cy="1400530"/>
          </a:xfrm>
        </p:spPr>
        <p:txBody>
          <a:bodyPr/>
          <a:lstStyle/>
          <a:p>
            <a:pPr algn="ctr"/>
            <a:r>
              <a:rPr lang="nl-NL" b="1" dirty="0" smtClean="0">
                <a:solidFill>
                  <a:schemeClr val="bg1"/>
                </a:solidFill>
              </a:rPr>
              <a:t>Vraag 8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53296" y="1280160"/>
            <a:ext cx="9933573" cy="4968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 err="1" smtClean="0">
                <a:solidFill>
                  <a:schemeClr val="bg1"/>
                </a:solidFill>
              </a:rPr>
              <a:t>Eliane</a:t>
            </a:r>
            <a:r>
              <a:rPr lang="nl-NL" sz="2800" dirty="0" smtClean="0">
                <a:solidFill>
                  <a:schemeClr val="bg1"/>
                </a:solidFill>
              </a:rPr>
              <a:t> en Benjamin kopen in totaal </a:t>
            </a:r>
            <a:r>
              <a:rPr lang="nl-NL" sz="2800" b="1" dirty="0" smtClean="0">
                <a:solidFill>
                  <a:schemeClr val="bg1"/>
                </a:solidFill>
              </a:rPr>
              <a:t>120 kerstballen</a:t>
            </a:r>
            <a:r>
              <a:rPr lang="nl-NL" sz="2800" dirty="0" smtClean="0">
                <a:solidFill>
                  <a:schemeClr val="bg1"/>
                </a:solidFill>
              </a:rPr>
              <a:t>. </a:t>
            </a:r>
          </a:p>
          <a:p>
            <a:pPr marL="0" indent="0">
              <a:buNone/>
            </a:pPr>
            <a:r>
              <a:rPr lang="nl-NL" sz="2800" b="1" dirty="0" smtClean="0">
                <a:solidFill>
                  <a:schemeClr val="bg1"/>
                </a:solidFill>
              </a:rPr>
              <a:t>1/8 deel </a:t>
            </a:r>
            <a:r>
              <a:rPr lang="nl-NL" sz="2800" dirty="0" smtClean="0">
                <a:solidFill>
                  <a:schemeClr val="bg1"/>
                </a:solidFill>
              </a:rPr>
              <a:t>is goud gekleurd.</a:t>
            </a:r>
          </a:p>
          <a:p>
            <a:pPr marL="0" indent="0">
              <a:buNone/>
            </a:pPr>
            <a:r>
              <a:rPr lang="nl-NL" sz="2800" b="1" dirty="0" smtClean="0">
                <a:solidFill>
                  <a:schemeClr val="bg1"/>
                </a:solidFill>
              </a:rPr>
              <a:t>35% </a:t>
            </a:r>
            <a:r>
              <a:rPr lang="nl-NL" sz="2800" dirty="0" smtClean="0">
                <a:solidFill>
                  <a:schemeClr val="bg1"/>
                </a:solidFill>
              </a:rPr>
              <a:t>is zilver gekleurd.</a:t>
            </a:r>
          </a:p>
          <a:p>
            <a:pPr marL="0" indent="0">
              <a:buNone/>
            </a:pPr>
            <a:r>
              <a:rPr lang="nl-NL" sz="2800" b="1" dirty="0" smtClean="0">
                <a:solidFill>
                  <a:schemeClr val="bg1"/>
                </a:solidFill>
              </a:rPr>
              <a:t>33 ballen </a:t>
            </a:r>
            <a:r>
              <a:rPr lang="nl-NL" sz="2800" dirty="0" smtClean="0">
                <a:solidFill>
                  <a:schemeClr val="bg1"/>
                </a:solidFill>
              </a:rPr>
              <a:t>zijn rood</a:t>
            </a:r>
          </a:p>
          <a:p>
            <a:pPr marL="0" indent="0">
              <a:buNone/>
            </a:pPr>
            <a:r>
              <a:rPr lang="nl-NL" sz="2800" dirty="0" smtClean="0">
                <a:solidFill>
                  <a:schemeClr val="bg1"/>
                </a:solidFill>
              </a:rPr>
              <a:t>De rest is wit.</a:t>
            </a:r>
          </a:p>
          <a:p>
            <a:pPr marL="0" indent="0">
              <a:buNone/>
            </a:pPr>
            <a:endParaRPr lang="nl-NL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sz="2800" dirty="0" smtClean="0">
                <a:solidFill>
                  <a:schemeClr val="bg1"/>
                </a:solidFill>
              </a:rPr>
              <a:t>Welk deel van de ballen is wit gekleurd? </a:t>
            </a:r>
            <a:r>
              <a:rPr lang="nl-NL" sz="2800" dirty="0">
                <a:solidFill>
                  <a:schemeClr val="bg1"/>
                </a:solidFill>
              </a:rPr>
              <a:t/>
            </a:r>
            <a:br>
              <a:rPr lang="nl-NL" sz="2800" dirty="0">
                <a:solidFill>
                  <a:schemeClr val="bg1"/>
                </a:solidFill>
              </a:rPr>
            </a:br>
            <a:r>
              <a:rPr lang="nl-NL" sz="2800" dirty="0" smtClean="0">
                <a:solidFill>
                  <a:schemeClr val="bg1"/>
                </a:solidFill>
              </a:rPr>
              <a:t>Schrijf je antwoord als een breuk.	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4249" y="2290946"/>
            <a:ext cx="3448367" cy="275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36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616C86B4621A48B142F1261DE0B12A" ma:contentTypeVersion="11" ma:contentTypeDescription="Create a new document." ma:contentTypeScope="" ma:versionID="2dce90d1759bc7da3acc322d52580936">
  <xsd:schema xmlns:xsd="http://www.w3.org/2001/XMLSchema" xmlns:xs="http://www.w3.org/2001/XMLSchema" xmlns:p="http://schemas.microsoft.com/office/2006/metadata/properties" xmlns:ns3="650e9e64-98eb-4750-836d-a7560414c313" xmlns:ns4="ad905dc0-cd75-4a55-84c8-460bea430b97" targetNamespace="http://schemas.microsoft.com/office/2006/metadata/properties" ma:root="true" ma:fieldsID="8c26cde7a042065d06f3fe81be5142bb" ns3:_="" ns4:_="">
    <xsd:import namespace="650e9e64-98eb-4750-836d-a7560414c313"/>
    <xsd:import namespace="ad905dc0-cd75-4a55-84c8-460bea430b9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0e9e64-98eb-4750-836d-a7560414c3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905dc0-cd75-4a55-84c8-460bea430b9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4477A87-B010-4974-83C1-9780508463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0e9e64-98eb-4750-836d-a7560414c313"/>
    <ds:schemaRef ds:uri="ad905dc0-cd75-4a55-84c8-460bea430b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3B697A-CACE-48D6-9F80-FA947F1A96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5F40BA-AD60-4FE0-874D-653FBD0555A5}">
  <ds:schemaRefs>
    <ds:schemaRef ds:uri="http://schemas.microsoft.com/office/2006/metadata/properties"/>
    <ds:schemaRef ds:uri="650e9e64-98eb-4750-836d-a7560414c313"/>
    <ds:schemaRef ds:uri="ad905dc0-cd75-4a55-84c8-460bea430b97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1445</TotalTime>
  <Words>805</Words>
  <Application>Microsoft Office PowerPoint</Application>
  <PresentationFormat>Breedbeeld</PresentationFormat>
  <Paragraphs>183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7" baseType="lpstr">
      <vt:lpstr>Arial</vt:lpstr>
      <vt:lpstr>Century Gothic</vt:lpstr>
      <vt:lpstr>Wingdings 3</vt:lpstr>
      <vt:lpstr>Ion</vt:lpstr>
      <vt:lpstr>Kerstrekenquiz </vt:lpstr>
      <vt:lpstr>Vraag 1</vt:lpstr>
      <vt:lpstr>Vraag 2</vt:lpstr>
      <vt:lpstr>Vraag 3</vt:lpstr>
      <vt:lpstr>Vraag 4</vt:lpstr>
      <vt:lpstr>Vraag 5</vt:lpstr>
      <vt:lpstr>Vraag 6</vt:lpstr>
      <vt:lpstr>Vraag 7</vt:lpstr>
      <vt:lpstr>Vraag 8</vt:lpstr>
      <vt:lpstr>Vraag 9</vt:lpstr>
      <vt:lpstr>Vraag 10</vt:lpstr>
      <vt:lpstr>Vraag 11</vt:lpstr>
      <vt:lpstr>Vraag 12</vt:lpstr>
      <vt:lpstr>Vraag 13</vt:lpstr>
      <vt:lpstr>Vraag 14</vt:lpstr>
      <vt:lpstr>Vraag 15</vt:lpstr>
      <vt:lpstr>Vraag 16</vt:lpstr>
      <vt:lpstr>Vraag 17</vt:lpstr>
      <vt:lpstr>Vraag 18</vt:lpstr>
      <vt:lpstr>Vraag 19</vt:lpstr>
      <vt:lpstr>Vraag 20</vt:lpstr>
      <vt:lpstr>Vraag 21</vt:lpstr>
      <vt:lpstr>Vraag 22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Justin Baars</dc:creator>
  <cp:lastModifiedBy>Justin Baars</cp:lastModifiedBy>
  <cp:revision>45</cp:revision>
  <dcterms:created xsi:type="dcterms:W3CDTF">2019-12-18T14:15:17Z</dcterms:created>
  <dcterms:modified xsi:type="dcterms:W3CDTF">2020-12-17T10:04:25Z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0x0101000B616C86B4621A48B142F1261DE0B12A</vt:lpwstr>
  </property>
</Properties>
</file>