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3" r:id="rId9"/>
    <p:sldId id="264" r:id="rId10"/>
    <p:sldId id="266" r:id="rId11"/>
    <p:sldId id="273" r:id="rId12"/>
    <p:sldId id="267" r:id="rId13"/>
    <p:sldId id="268" r:id="rId14"/>
    <p:sldId id="270" r:id="rId15"/>
    <p:sldId id="269" r:id="rId16"/>
    <p:sldId id="271" r:id="rId17"/>
    <p:sldId id="272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056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64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2908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59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067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1184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62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1852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8383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37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874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293B0-BD52-42BF-B804-D8B96E9F1FAD}" type="datetimeFigureOut">
              <a:rPr lang="nl-NL" smtClean="0"/>
              <a:t>15-12-2020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9A87-6280-48DC-9882-D6B672B2C9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37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0" y="-56356"/>
            <a:ext cx="12192001" cy="69143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7200" b="1" dirty="0" smtClean="0">
                <a:latin typeface="AR CENA" panose="02000000000000000000" pitchFamily="2" charset="0"/>
              </a:rPr>
              <a:t>Kerstrekenquiz groep 6</a:t>
            </a:r>
            <a:endParaRPr lang="nl-NL" sz="7200" b="1" dirty="0">
              <a:latin typeface="AR CENA" panose="02000000000000000000" pitchFamily="2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6000" dirty="0" smtClean="0"/>
              <a:t>2020</a:t>
            </a:r>
            <a:endParaRPr lang="nl-NL" sz="6000" dirty="0"/>
          </a:p>
        </p:txBody>
      </p:sp>
    </p:spTree>
    <p:extLst>
      <p:ext uri="{BB962C8B-B14F-4D97-AF65-F5344CB8AC3E}">
        <p14:creationId xmlns:p14="http://schemas.microsoft.com/office/powerpoint/2010/main" val="98993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0339" y="497995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9</a:t>
            </a:r>
          </a:p>
          <a:p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 vertrekt vanaf huis (A)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naar de supermarkt (B) om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kerstboodschappen te halen.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Daarna gaat ze even langs oma (C).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haar bezoek aan oma fietst ze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weer naar huis.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meter heeft Isa afgelegd?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kilometer is dat?</a:t>
            </a:r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6593840" y="5716781"/>
            <a:ext cx="61976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6593840" y="5792747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300 m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40" y="675775"/>
            <a:ext cx="4903149" cy="496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0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0" y="0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25416" y="345747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Vraag 10</a:t>
            </a:r>
          </a:p>
          <a:p>
            <a:endParaRPr lang="nl-NL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familie Knoester is onderweg naar Oostenrijk voor een wintersportvakantie. Ze hebben inmiddels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7/12 deel 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de route naar Oostenrijk afgelegd. Op welk punt is de familie Knoester nu?</a:t>
            </a: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   A       B       C      D</a:t>
            </a:r>
          </a:p>
        </p:txBody>
      </p:sp>
      <p:cxnSp>
        <p:nvCxnSpPr>
          <p:cNvPr id="7" name="Rechte verbindingslijn 6"/>
          <p:cNvCxnSpPr/>
          <p:nvPr/>
        </p:nvCxnSpPr>
        <p:spPr>
          <a:xfrm flipV="1">
            <a:off x="685838" y="4678047"/>
            <a:ext cx="108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692407" y="4318047"/>
            <a:ext cx="0" cy="7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11485838" y="4318047"/>
            <a:ext cx="0" cy="7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V="1">
            <a:off x="5197447" y="4678047"/>
            <a:ext cx="0" cy="720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V="1">
            <a:off x="6095999" y="4678047"/>
            <a:ext cx="0" cy="7200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V="1">
            <a:off x="6995999" y="4678047"/>
            <a:ext cx="0" cy="720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 flipV="1">
            <a:off x="7894546" y="4678047"/>
            <a:ext cx="0" cy="72000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Afbeelding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768" y="2859022"/>
            <a:ext cx="2302736" cy="18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2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0339" y="385354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11</a:t>
            </a:r>
          </a:p>
          <a:p>
            <a:endParaRPr lang="nl-N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kerstman is vanavond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over half 7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begonnen met het bezorgen van de pakjes.</a:t>
            </a:r>
          </a:p>
          <a:p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uur en 40 minuten 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 was hij klaar.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laat was het toen?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Geef dit aan in de digitale tijd.</a:t>
            </a: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b="5158"/>
          <a:stretch/>
        </p:blipFill>
        <p:spPr>
          <a:xfrm>
            <a:off x="1628681" y="3713998"/>
            <a:ext cx="2687418" cy="275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4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0" y="-218280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16551" y="376227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12</a:t>
            </a:r>
          </a:p>
          <a:p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 </a:t>
            </a:r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koopt een kunstkerstboom.</a:t>
            </a:r>
          </a:p>
          <a:p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betaalt met 3 briefjes van € 50,-</a:t>
            </a:r>
          </a:p>
          <a:p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euro krijgt Sue terug?</a:t>
            </a:r>
          </a:p>
          <a:p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Geef dit aan in briefjes en munten. </a:t>
            </a:r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407" y="433842"/>
            <a:ext cx="3113168" cy="597206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7718802" y="5520223"/>
            <a:ext cx="1343918" cy="5192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7721600" y="5577840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€ 118,85</a:t>
            </a:r>
            <a:endParaRPr lang="nl-NL" sz="2400" b="1" dirty="0"/>
          </a:p>
        </p:txBody>
      </p:sp>
      <p:sp>
        <p:nvSpPr>
          <p:cNvPr id="8" name="Ovaal 7"/>
          <p:cNvSpPr/>
          <p:nvPr/>
        </p:nvSpPr>
        <p:spPr>
          <a:xfrm>
            <a:off x="8849360" y="5558015"/>
            <a:ext cx="152400" cy="1417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/>
          <p:cNvSpPr/>
          <p:nvPr/>
        </p:nvSpPr>
        <p:spPr>
          <a:xfrm>
            <a:off x="8930640" y="5434677"/>
            <a:ext cx="568960" cy="183803"/>
          </a:xfrm>
          <a:custGeom>
            <a:avLst/>
            <a:gdLst>
              <a:gd name="connsiteX0" fmla="*/ 0 w 568960"/>
              <a:gd name="connsiteY0" fmla="*/ 183803 h 183803"/>
              <a:gd name="connsiteX1" fmla="*/ 101600 w 568960"/>
              <a:gd name="connsiteY1" fmla="*/ 173643 h 183803"/>
              <a:gd name="connsiteX2" fmla="*/ 132080 w 568960"/>
              <a:gd name="connsiteY2" fmla="*/ 163483 h 183803"/>
              <a:gd name="connsiteX3" fmla="*/ 172720 w 568960"/>
              <a:gd name="connsiteY3" fmla="*/ 153323 h 183803"/>
              <a:gd name="connsiteX4" fmla="*/ 233680 w 568960"/>
              <a:gd name="connsiteY4" fmla="*/ 133003 h 183803"/>
              <a:gd name="connsiteX5" fmla="*/ 294640 w 568960"/>
              <a:gd name="connsiteY5" fmla="*/ 102523 h 183803"/>
              <a:gd name="connsiteX6" fmla="*/ 355600 w 568960"/>
              <a:gd name="connsiteY6" fmla="*/ 61883 h 183803"/>
              <a:gd name="connsiteX7" fmla="*/ 416560 w 568960"/>
              <a:gd name="connsiteY7" fmla="*/ 41563 h 183803"/>
              <a:gd name="connsiteX8" fmla="*/ 447040 w 568960"/>
              <a:gd name="connsiteY8" fmla="*/ 31403 h 183803"/>
              <a:gd name="connsiteX9" fmla="*/ 497840 w 568960"/>
              <a:gd name="connsiteY9" fmla="*/ 21243 h 183803"/>
              <a:gd name="connsiteX10" fmla="*/ 568960 w 568960"/>
              <a:gd name="connsiteY10" fmla="*/ 923 h 18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68960" h="183803">
                <a:moveTo>
                  <a:pt x="0" y="183803"/>
                </a:moveTo>
                <a:cubicBezTo>
                  <a:pt x="33867" y="180416"/>
                  <a:pt x="67960" y="178818"/>
                  <a:pt x="101600" y="173643"/>
                </a:cubicBezTo>
                <a:cubicBezTo>
                  <a:pt x="112185" y="172015"/>
                  <a:pt x="121782" y="166425"/>
                  <a:pt x="132080" y="163483"/>
                </a:cubicBezTo>
                <a:cubicBezTo>
                  <a:pt x="145506" y="159647"/>
                  <a:pt x="159345" y="157335"/>
                  <a:pt x="172720" y="153323"/>
                </a:cubicBezTo>
                <a:cubicBezTo>
                  <a:pt x="193236" y="147168"/>
                  <a:pt x="215858" y="144884"/>
                  <a:pt x="233680" y="133003"/>
                </a:cubicBezTo>
                <a:cubicBezTo>
                  <a:pt x="368992" y="42795"/>
                  <a:pt x="168447" y="172630"/>
                  <a:pt x="294640" y="102523"/>
                </a:cubicBezTo>
                <a:cubicBezTo>
                  <a:pt x="315988" y="90663"/>
                  <a:pt x="332432" y="69606"/>
                  <a:pt x="355600" y="61883"/>
                </a:cubicBezTo>
                <a:lnTo>
                  <a:pt x="416560" y="41563"/>
                </a:lnTo>
                <a:cubicBezTo>
                  <a:pt x="426720" y="38176"/>
                  <a:pt x="436538" y="33503"/>
                  <a:pt x="447040" y="31403"/>
                </a:cubicBezTo>
                <a:lnTo>
                  <a:pt x="497840" y="21243"/>
                </a:lnTo>
                <a:cubicBezTo>
                  <a:pt x="539592" y="-6591"/>
                  <a:pt x="516109" y="923"/>
                  <a:pt x="568960" y="923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rije vorm 11"/>
          <p:cNvSpPr/>
          <p:nvPr/>
        </p:nvSpPr>
        <p:spPr>
          <a:xfrm>
            <a:off x="8971280" y="5435600"/>
            <a:ext cx="805916" cy="325120"/>
          </a:xfrm>
          <a:custGeom>
            <a:avLst/>
            <a:gdLst>
              <a:gd name="connsiteX0" fmla="*/ 0 w 805916"/>
              <a:gd name="connsiteY0" fmla="*/ 182880 h 325120"/>
              <a:gd name="connsiteX1" fmla="*/ 50800 w 805916"/>
              <a:gd name="connsiteY1" fmla="*/ 203200 h 325120"/>
              <a:gd name="connsiteX2" fmla="*/ 91440 w 805916"/>
              <a:gd name="connsiteY2" fmla="*/ 223520 h 325120"/>
              <a:gd name="connsiteX3" fmla="*/ 182880 w 805916"/>
              <a:gd name="connsiteY3" fmla="*/ 243840 h 325120"/>
              <a:gd name="connsiteX4" fmla="*/ 243840 w 805916"/>
              <a:gd name="connsiteY4" fmla="*/ 264160 h 325120"/>
              <a:gd name="connsiteX5" fmla="*/ 274320 w 805916"/>
              <a:gd name="connsiteY5" fmla="*/ 274320 h 325120"/>
              <a:gd name="connsiteX6" fmla="*/ 335280 w 805916"/>
              <a:gd name="connsiteY6" fmla="*/ 304800 h 325120"/>
              <a:gd name="connsiteX7" fmla="*/ 396240 w 805916"/>
              <a:gd name="connsiteY7" fmla="*/ 325120 h 325120"/>
              <a:gd name="connsiteX8" fmla="*/ 589280 w 805916"/>
              <a:gd name="connsiteY8" fmla="*/ 294640 h 325120"/>
              <a:gd name="connsiteX9" fmla="*/ 619760 w 805916"/>
              <a:gd name="connsiteY9" fmla="*/ 284480 h 325120"/>
              <a:gd name="connsiteX10" fmla="*/ 680720 w 805916"/>
              <a:gd name="connsiteY10" fmla="*/ 243840 h 325120"/>
              <a:gd name="connsiteX11" fmla="*/ 711200 w 805916"/>
              <a:gd name="connsiteY11" fmla="*/ 223520 h 325120"/>
              <a:gd name="connsiteX12" fmla="*/ 731520 w 805916"/>
              <a:gd name="connsiteY12" fmla="*/ 193040 h 325120"/>
              <a:gd name="connsiteX13" fmla="*/ 762000 w 805916"/>
              <a:gd name="connsiteY13" fmla="*/ 182880 h 325120"/>
              <a:gd name="connsiteX14" fmla="*/ 792480 w 805916"/>
              <a:gd name="connsiteY14" fmla="*/ 152400 h 325120"/>
              <a:gd name="connsiteX15" fmla="*/ 792480 w 805916"/>
              <a:gd name="connsiteY15" fmla="*/ 50800 h 325120"/>
              <a:gd name="connsiteX16" fmla="*/ 701040 w 805916"/>
              <a:gd name="connsiteY16" fmla="*/ 10160 h 325120"/>
              <a:gd name="connsiteX17" fmla="*/ 670560 w 805916"/>
              <a:gd name="connsiteY17" fmla="*/ 0 h 32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05916" h="325120">
                <a:moveTo>
                  <a:pt x="0" y="182880"/>
                </a:moveTo>
                <a:cubicBezTo>
                  <a:pt x="16933" y="189653"/>
                  <a:pt x="34134" y="195793"/>
                  <a:pt x="50800" y="203200"/>
                </a:cubicBezTo>
                <a:cubicBezTo>
                  <a:pt x="64640" y="209351"/>
                  <a:pt x="77259" y="218202"/>
                  <a:pt x="91440" y="223520"/>
                </a:cubicBezTo>
                <a:cubicBezTo>
                  <a:pt x="115770" y="232644"/>
                  <a:pt x="159277" y="237403"/>
                  <a:pt x="182880" y="243840"/>
                </a:cubicBezTo>
                <a:cubicBezTo>
                  <a:pt x="203544" y="249476"/>
                  <a:pt x="223520" y="257387"/>
                  <a:pt x="243840" y="264160"/>
                </a:cubicBezTo>
                <a:lnTo>
                  <a:pt x="274320" y="274320"/>
                </a:lnTo>
                <a:cubicBezTo>
                  <a:pt x="385480" y="311373"/>
                  <a:pt x="217107" y="252279"/>
                  <a:pt x="335280" y="304800"/>
                </a:cubicBezTo>
                <a:cubicBezTo>
                  <a:pt x="354853" y="313499"/>
                  <a:pt x="396240" y="325120"/>
                  <a:pt x="396240" y="325120"/>
                </a:cubicBezTo>
                <a:cubicBezTo>
                  <a:pt x="549676" y="313317"/>
                  <a:pt x="486429" y="328924"/>
                  <a:pt x="589280" y="294640"/>
                </a:cubicBezTo>
                <a:cubicBezTo>
                  <a:pt x="599440" y="291253"/>
                  <a:pt x="610849" y="290421"/>
                  <a:pt x="619760" y="284480"/>
                </a:cubicBezTo>
                <a:lnTo>
                  <a:pt x="680720" y="243840"/>
                </a:lnTo>
                <a:lnTo>
                  <a:pt x="711200" y="223520"/>
                </a:lnTo>
                <a:cubicBezTo>
                  <a:pt x="717973" y="213360"/>
                  <a:pt x="721985" y="200668"/>
                  <a:pt x="731520" y="193040"/>
                </a:cubicBezTo>
                <a:cubicBezTo>
                  <a:pt x="739883" y="186350"/>
                  <a:pt x="753089" y="188821"/>
                  <a:pt x="762000" y="182880"/>
                </a:cubicBezTo>
                <a:cubicBezTo>
                  <a:pt x="773955" y="174910"/>
                  <a:pt x="782320" y="162560"/>
                  <a:pt x="792480" y="152400"/>
                </a:cubicBezTo>
                <a:cubicBezTo>
                  <a:pt x="805489" y="113373"/>
                  <a:pt x="814717" y="100834"/>
                  <a:pt x="792480" y="50800"/>
                </a:cubicBezTo>
                <a:cubicBezTo>
                  <a:pt x="784080" y="31899"/>
                  <a:pt x="703592" y="11011"/>
                  <a:pt x="701040" y="10160"/>
                </a:cubicBezTo>
                <a:lnTo>
                  <a:pt x="670560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18" y="3875583"/>
            <a:ext cx="1289811" cy="70169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685" y="4356103"/>
            <a:ext cx="1199847" cy="674914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88" y="4724324"/>
            <a:ext cx="1289811" cy="66695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5844" r="7533" b="6754"/>
          <a:stretch/>
        </p:blipFill>
        <p:spPr>
          <a:xfrm>
            <a:off x="3861187" y="3862886"/>
            <a:ext cx="615488" cy="609789"/>
          </a:xfrm>
          <a:prstGeom prst="ellipse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88" y="4173061"/>
            <a:ext cx="628169" cy="611853"/>
          </a:xfrm>
          <a:prstGeom prst="ellipse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" t="2871" r="3311" b="3134"/>
          <a:stretch/>
        </p:blipFill>
        <p:spPr>
          <a:xfrm>
            <a:off x="4581416" y="4524487"/>
            <a:ext cx="575319" cy="578225"/>
          </a:xfrm>
          <a:prstGeom prst="ellipse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110" y="4878803"/>
            <a:ext cx="548463" cy="555874"/>
          </a:xfrm>
          <a:prstGeom prst="ellipse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t="4681" r="17525" b="3106"/>
          <a:stretch/>
        </p:blipFill>
        <p:spPr>
          <a:xfrm>
            <a:off x="5177590" y="5259346"/>
            <a:ext cx="495676" cy="501374"/>
          </a:xfrm>
          <a:prstGeom prst="ellipse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1332"/>
          <a:stretch/>
        </p:blipFill>
        <p:spPr>
          <a:xfrm>
            <a:off x="5431879" y="5567680"/>
            <a:ext cx="543735" cy="5384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615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0339" y="385354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13</a:t>
            </a:r>
          </a:p>
          <a:p>
            <a:endParaRPr lang="nl-NL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Keano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hangt een snoer met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576 lampjes 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 kerstboom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een snoer met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768 lampjes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week later doen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 lampjes 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niet meer.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lampjes doen het nog wel?</a:t>
            </a: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878" y="3495830"/>
            <a:ext cx="1889632" cy="274614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9049" y="3411585"/>
            <a:ext cx="1954121" cy="28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-1" y="-37305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35576" y="376227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14</a:t>
            </a:r>
          </a:p>
          <a:p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 centrum van de stad staat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 enorme kerstboom.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 boom hangen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7665 lampjes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Volgens de burgemeester zijn dat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1819 meer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vorig jaar.</a:t>
            </a: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lampjes hingen er vorig </a:t>
            </a:r>
          </a:p>
          <a:p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 in de kerstboom? Rond je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antwoord af op een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honderdtal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5" y="1602377"/>
            <a:ext cx="4450080" cy="3337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82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0339" y="385354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15</a:t>
            </a:r>
          </a:p>
          <a:p>
            <a:endParaRPr lang="nl-NL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zak met cadeautjes weegt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12,8 kg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kerstman haalt er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cadeautjes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uit en gooit deze in de schoorsteen.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weegt de zak nu? </a:t>
            </a: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nl-NL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750 g                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415 </a:t>
            </a:r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                   835 g</a:t>
            </a:r>
            <a:endParaRPr lang="nl-NL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1" y="3416869"/>
            <a:ext cx="1754753" cy="19118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793" y="3972918"/>
            <a:ext cx="1972111" cy="148300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768" y="3416869"/>
            <a:ext cx="1655253" cy="205084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285" y="987928"/>
            <a:ext cx="3705193" cy="506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-1" y="-37305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35576" y="376226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16</a:t>
            </a:r>
          </a:p>
          <a:p>
            <a:endParaRPr lang="nl-NL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groepen 6 en 7 verkopen op de kerstmarkt kerstmutsen voor het goede doel. In de tabel hieronder kun je zien hoeveel euro elke groep heeft verdiend.</a:t>
            </a: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het verschil tussen de groepen 6?</a:t>
            </a:r>
          </a:p>
          <a:p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is het verschil tussen de groepen 7?</a:t>
            </a:r>
          </a:p>
          <a:p>
            <a:r>
              <a:rPr lang="nl-N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*Hoeveel euro hebben alle groepen bij elkaar opgehaald?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3449513" y="4321606"/>
            <a:ext cx="742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</a:rPr>
              <a:t>64kg</a:t>
            </a:r>
            <a:endParaRPr lang="nl-NL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25143"/>
              </p:ext>
            </p:extLst>
          </p:nvPr>
        </p:nvGraphicFramePr>
        <p:xfrm>
          <a:off x="769258" y="2435716"/>
          <a:ext cx="3541486" cy="2286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2638">
                  <a:extLst>
                    <a:ext uri="{9D8B030D-6E8A-4147-A177-3AD203B41FA5}">
                      <a16:colId xmlns:a16="http://schemas.microsoft.com/office/drawing/2014/main" val="166497797"/>
                    </a:ext>
                  </a:extLst>
                </a:gridCol>
                <a:gridCol w="1838848">
                  <a:extLst>
                    <a:ext uri="{9D8B030D-6E8A-4147-A177-3AD203B41FA5}">
                      <a16:colId xmlns:a16="http://schemas.microsoft.com/office/drawing/2014/main" val="3211085887"/>
                    </a:ext>
                  </a:extLst>
                </a:gridCol>
              </a:tblGrid>
              <a:tr h="394257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Groep: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Opbrengst: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261153"/>
                  </a:ext>
                </a:extLst>
              </a:tr>
              <a:tr h="394257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Groep</a:t>
                      </a:r>
                      <a:r>
                        <a:rPr lang="nl-NL" sz="2400" baseline="0" dirty="0" smtClean="0"/>
                        <a:t> 6A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€ 823,-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294891"/>
                  </a:ext>
                </a:extLst>
              </a:tr>
              <a:tr h="394257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Groep 6B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€ 468,-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146966"/>
                  </a:ext>
                </a:extLst>
              </a:tr>
              <a:tr h="394257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Groep 7A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€ 334,-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082789"/>
                  </a:ext>
                </a:extLst>
              </a:tr>
              <a:tr h="394257"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Groep</a:t>
                      </a:r>
                      <a:r>
                        <a:rPr lang="nl-NL" sz="2400" baseline="0" dirty="0" smtClean="0"/>
                        <a:t> 7B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smtClean="0"/>
                        <a:t>€ 891 ,-</a:t>
                      </a:r>
                      <a:endParaRPr lang="nl-NL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8275645"/>
                  </a:ext>
                </a:extLst>
              </a:tr>
            </a:tbl>
          </a:graphicData>
        </a:graphic>
      </p:graphicFrame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4425" y="3331357"/>
            <a:ext cx="2780718" cy="278071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149" y="2461602"/>
            <a:ext cx="2705897" cy="223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35577" y="385354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1</a:t>
            </a:r>
          </a:p>
          <a:p>
            <a:endParaRPr lang="nl-NL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Toen de kerstman vanmorgen wakker werd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op zijn wekker keek, zag hij dit:</a:t>
            </a: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minuten later vertrok hij met de arrenslee.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laat was het toen?</a:t>
            </a: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UcPeriod"/>
            </a:pP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minuten over 8</a:t>
            </a:r>
          </a:p>
          <a:p>
            <a:pPr marL="514350" indent="-514350">
              <a:buAutoNum type="alphaUcPeriod"/>
            </a:pP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minuten over half 7</a:t>
            </a:r>
          </a:p>
          <a:p>
            <a:pPr marL="514350" indent="-514350">
              <a:buAutoNum type="alphaUcPeriod"/>
            </a:pP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minuten over half 9</a:t>
            </a:r>
          </a:p>
          <a:p>
            <a:pPr marL="514350" indent="-514350">
              <a:buAutoNum type="alphaUcPeriod"/>
            </a:pP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minuten voor half 7</a:t>
            </a:r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818605" y="2203998"/>
            <a:ext cx="1410789" cy="6357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 dirty="0" smtClean="0">
                <a:solidFill>
                  <a:schemeClr val="tx1"/>
                </a:solidFill>
              </a:rPr>
              <a:t>08:06</a:t>
            </a:r>
            <a:endParaRPr lang="nl-NL" sz="3600" dirty="0">
              <a:solidFill>
                <a:schemeClr val="tx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88" y="3794472"/>
            <a:ext cx="3040771" cy="22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-1" y="-37305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35576" y="376227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2</a:t>
            </a:r>
          </a:p>
          <a:p>
            <a:endParaRPr lang="nl-NL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Jamie koopt de volgende kerstcadeaus.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 moet hij betalen? </a:t>
            </a:r>
            <a:r>
              <a:rPr lang="nl-NL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op: reken handig!</a:t>
            </a:r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nl-NL" sz="28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€ 119,-			        € 149,-                       € 81,-                                         </a:t>
            </a:r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927" y="2652239"/>
            <a:ext cx="2316990" cy="265128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470" y="2803121"/>
            <a:ext cx="2423628" cy="245927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684" y="2085497"/>
            <a:ext cx="1154663" cy="321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0339" y="385354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3</a:t>
            </a:r>
          </a:p>
          <a:p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Lieke en Nienke snoepen stiekem van de boterletter.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 deel van de boterletter hebben zij al opgegeten?</a:t>
            </a:r>
          </a:p>
          <a:p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71711" y="548999"/>
            <a:ext cx="1103551" cy="5760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/>
          <a:srcRect t="37561"/>
          <a:stretch/>
        </p:blipFill>
        <p:spPr>
          <a:xfrm rot="5400000">
            <a:off x="2089925" y="3215134"/>
            <a:ext cx="1103551" cy="3596436"/>
          </a:xfrm>
          <a:prstGeom prst="rect">
            <a:avLst/>
          </a:prstGeom>
        </p:spPr>
      </p:pic>
      <p:cxnSp>
        <p:nvCxnSpPr>
          <p:cNvPr id="4" name="Rechte verbindingslijn 3"/>
          <p:cNvCxnSpPr/>
          <p:nvPr/>
        </p:nvCxnSpPr>
        <p:spPr>
          <a:xfrm>
            <a:off x="3723486" y="2923486"/>
            <a:ext cx="0" cy="936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2323946" y="2923486"/>
            <a:ext cx="0" cy="936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>
            <a:off x="5130672" y="3007349"/>
            <a:ext cx="0" cy="9504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1606396" y="2905114"/>
            <a:ext cx="0" cy="936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3027679" y="2923486"/>
            <a:ext cx="0" cy="936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4420716" y="2955914"/>
            <a:ext cx="0" cy="936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>
            <a:off x="5824066" y="3007349"/>
            <a:ext cx="0" cy="9360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9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0" y="-56356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16551" y="376227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4</a:t>
            </a:r>
          </a:p>
          <a:p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Sue koopt nieuwe kerstballen. </a:t>
            </a:r>
          </a:p>
          <a:p>
            <a:r>
              <a:rPr lang="nl-NL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Welke deel van de kerstballen is rood? 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3"/>
          <a:srcRect t="17684"/>
          <a:stretch/>
        </p:blipFill>
        <p:spPr>
          <a:xfrm>
            <a:off x="1162916" y="3251200"/>
            <a:ext cx="1247635" cy="1466112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100" y="3313790"/>
            <a:ext cx="1249200" cy="1340931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514" y="4888241"/>
            <a:ext cx="1249200" cy="1340931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704" y="4885827"/>
            <a:ext cx="1249200" cy="1340931"/>
          </a:xfrm>
          <a:prstGeom prst="rect">
            <a:avLst/>
          </a:prstGeom>
        </p:spPr>
      </p:pic>
      <p:pic>
        <p:nvPicPr>
          <p:cNvPr id="26" name="Afbeelding 25"/>
          <p:cNvPicPr>
            <a:picLocks noChangeAspect="1"/>
          </p:cNvPicPr>
          <p:nvPr/>
        </p:nvPicPr>
        <p:blipFill rotWithShape="1">
          <a:blip r:embed="rId3"/>
          <a:srcRect t="17684"/>
          <a:stretch/>
        </p:blipFill>
        <p:spPr>
          <a:xfrm>
            <a:off x="1162916" y="4760646"/>
            <a:ext cx="1247635" cy="1466112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 rotWithShape="1">
          <a:blip r:embed="rId3"/>
          <a:srcRect t="17684"/>
          <a:stretch/>
        </p:blipFill>
        <p:spPr>
          <a:xfrm>
            <a:off x="2532514" y="3251200"/>
            <a:ext cx="1247635" cy="1466112"/>
          </a:xfrm>
          <a:prstGeom prst="rect">
            <a:avLst/>
          </a:prstGeom>
        </p:spPr>
      </p:pic>
      <p:pic>
        <p:nvPicPr>
          <p:cNvPr id="28" name="Afbeelding 27"/>
          <p:cNvPicPr>
            <a:picLocks noChangeAspect="1"/>
          </p:cNvPicPr>
          <p:nvPr/>
        </p:nvPicPr>
        <p:blipFill rotWithShape="1">
          <a:blip r:embed="rId3"/>
          <a:srcRect t="17684"/>
          <a:stretch/>
        </p:blipFill>
        <p:spPr>
          <a:xfrm>
            <a:off x="3906280" y="4760646"/>
            <a:ext cx="1247635" cy="1466112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3"/>
          <a:srcRect t="17684"/>
          <a:stretch/>
        </p:blipFill>
        <p:spPr>
          <a:xfrm>
            <a:off x="5201725" y="3251200"/>
            <a:ext cx="1247635" cy="1466112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 rotWithShape="1">
          <a:blip r:embed="rId3"/>
          <a:srcRect t="17684"/>
          <a:stretch/>
        </p:blipFill>
        <p:spPr>
          <a:xfrm>
            <a:off x="6575657" y="3256937"/>
            <a:ext cx="1247635" cy="1466112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 rotWithShape="1">
          <a:blip r:embed="rId3"/>
          <a:srcRect t="17684"/>
          <a:stretch/>
        </p:blipFill>
        <p:spPr>
          <a:xfrm>
            <a:off x="6556637" y="4760646"/>
            <a:ext cx="1247635" cy="14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0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0339" y="385354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5</a:t>
            </a:r>
          </a:p>
          <a:p>
            <a:endParaRPr lang="nl-NL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Kerstman Nick heeft vanavond al 3/5 deel van zijn route met de arrenslee afgelegd.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Kerstman Jason heeft al 4/7 deel van zijn route afgelegd.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heeft het grootste deel van de route afgelegd?</a:t>
            </a:r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Rechte verbindingslijn 2"/>
          <p:cNvCxnSpPr/>
          <p:nvPr/>
        </p:nvCxnSpPr>
        <p:spPr>
          <a:xfrm flipV="1">
            <a:off x="801188" y="4075611"/>
            <a:ext cx="63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V="1">
            <a:off x="801188" y="3805611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7101188" y="3805611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V="1">
            <a:off x="2061188" y="3805611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3331507" y="3805611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V="1">
            <a:off x="4597472" y="3805611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V="1">
            <a:off x="5857472" y="3805611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V="1">
            <a:off x="801188" y="5473337"/>
            <a:ext cx="63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V="1">
            <a:off x="796833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 flipV="1">
            <a:off x="1704033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2604033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V="1">
            <a:off x="3504033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V="1">
            <a:off x="4403706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 flipV="1">
            <a:off x="5304033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V="1">
            <a:off x="7101188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flipV="1">
            <a:off x="6204033" y="5164148"/>
            <a:ext cx="0" cy="54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97477" y="3099593"/>
            <a:ext cx="1381602" cy="863501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911" y="5566363"/>
            <a:ext cx="1634564" cy="7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-1" y="-37305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716551" y="376227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6</a:t>
            </a:r>
          </a:p>
          <a:p>
            <a:endParaRPr lang="nl-NL" sz="1200" b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Kerstmannen Nick en Jason probeerden afgelopen weekend zo veel mogelijk cadeaus te bezorgen. Wie bezorgde de meeste cadeaus?</a:t>
            </a:r>
          </a:p>
          <a:p>
            <a:endParaRPr lang="nl-NL" sz="2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708856"/>
              </p:ext>
            </p:extLst>
          </p:nvPr>
        </p:nvGraphicFramePr>
        <p:xfrm>
          <a:off x="2840850" y="2135161"/>
          <a:ext cx="3193869" cy="15942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6769">
                  <a:extLst>
                    <a:ext uri="{9D8B030D-6E8A-4147-A177-3AD203B41FA5}">
                      <a16:colId xmlns:a16="http://schemas.microsoft.com/office/drawing/2014/main" val="2816463013"/>
                    </a:ext>
                  </a:extLst>
                </a:gridCol>
                <a:gridCol w="1437100">
                  <a:extLst>
                    <a:ext uri="{9D8B030D-6E8A-4147-A177-3AD203B41FA5}">
                      <a16:colId xmlns:a16="http://schemas.microsoft.com/office/drawing/2014/main" val="3812845984"/>
                    </a:ext>
                  </a:extLst>
                </a:gridCol>
              </a:tblGrid>
              <a:tr h="473248">
                <a:tc gridSpan="2">
                  <a:txBody>
                    <a:bodyPr/>
                    <a:lstStyle/>
                    <a:p>
                      <a:pPr algn="ctr"/>
                      <a:r>
                        <a:rPr lang="nl-NL" sz="2600" dirty="0" smtClean="0"/>
                        <a:t>Nick:</a:t>
                      </a:r>
                      <a:endParaRPr lang="nl-NL" sz="2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68005"/>
                  </a:ext>
                </a:extLst>
              </a:tr>
              <a:tr h="553289">
                <a:tc>
                  <a:txBody>
                    <a:bodyPr/>
                    <a:lstStyle/>
                    <a:p>
                      <a:r>
                        <a:rPr lang="nl-NL" sz="2600" dirty="0" smtClean="0"/>
                        <a:t>Zaterdag:</a:t>
                      </a:r>
                      <a:endParaRPr lang="nl-N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smtClean="0"/>
                        <a:t>247</a:t>
                      </a:r>
                      <a:endParaRPr lang="nl-N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674923"/>
                  </a:ext>
                </a:extLst>
              </a:tr>
              <a:tr h="553289">
                <a:tc>
                  <a:txBody>
                    <a:bodyPr/>
                    <a:lstStyle/>
                    <a:p>
                      <a:r>
                        <a:rPr lang="nl-NL" sz="2600" dirty="0" smtClean="0"/>
                        <a:t>Zondag:</a:t>
                      </a:r>
                      <a:endParaRPr lang="nl-N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 smtClean="0"/>
                        <a:t>584</a:t>
                      </a:r>
                      <a:endParaRPr lang="nl-N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542074"/>
                  </a:ext>
                </a:extLst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899320"/>
              </p:ext>
            </p:extLst>
          </p:nvPr>
        </p:nvGraphicFramePr>
        <p:xfrm>
          <a:off x="6389323" y="2138735"/>
          <a:ext cx="3193869" cy="16159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40989">
                  <a:extLst>
                    <a:ext uri="{9D8B030D-6E8A-4147-A177-3AD203B41FA5}">
                      <a16:colId xmlns:a16="http://schemas.microsoft.com/office/drawing/2014/main" val="2816463013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3812845984"/>
                    </a:ext>
                  </a:extLst>
                </a:gridCol>
              </a:tblGrid>
              <a:tr h="465994">
                <a:tc gridSpan="2">
                  <a:txBody>
                    <a:bodyPr/>
                    <a:lstStyle/>
                    <a:p>
                      <a:pPr algn="ctr"/>
                      <a:r>
                        <a:rPr lang="nl-NL" sz="2600" dirty="0" smtClean="0"/>
                        <a:t>Jason:</a:t>
                      </a:r>
                      <a:endParaRPr lang="nl-NL" sz="2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68005"/>
                  </a:ext>
                </a:extLst>
              </a:tr>
              <a:tr h="564132">
                <a:tc>
                  <a:txBody>
                    <a:bodyPr/>
                    <a:lstStyle/>
                    <a:p>
                      <a:r>
                        <a:rPr lang="nl-NL" sz="2600" dirty="0" smtClean="0"/>
                        <a:t>Zaterdag:</a:t>
                      </a:r>
                      <a:endParaRPr lang="nl-N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 smtClean="0"/>
                        <a:t>363</a:t>
                      </a:r>
                      <a:endParaRPr lang="nl-N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674923"/>
                  </a:ext>
                </a:extLst>
              </a:tr>
              <a:tr h="564132">
                <a:tc>
                  <a:txBody>
                    <a:bodyPr/>
                    <a:lstStyle/>
                    <a:p>
                      <a:r>
                        <a:rPr lang="nl-NL" sz="2600" dirty="0" smtClean="0"/>
                        <a:t>Zondag:</a:t>
                      </a:r>
                      <a:endParaRPr lang="nl-NL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600" dirty="0" smtClean="0"/>
                        <a:t>478</a:t>
                      </a:r>
                      <a:endParaRPr lang="nl-NL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542074"/>
                  </a:ext>
                </a:extLst>
              </a:tr>
            </a:tbl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74" y="3862617"/>
            <a:ext cx="4042288" cy="26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045" r="29041" b="7230"/>
          <a:stretch/>
        </p:blipFill>
        <p:spPr>
          <a:xfrm>
            <a:off x="-9525" y="0"/>
            <a:ext cx="12220575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5" name="Rechthoek 4"/>
          <p:cNvSpPr/>
          <p:nvPr/>
        </p:nvSpPr>
        <p:spPr>
          <a:xfrm>
            <a:off x="540339" y="385354"/>
            <a:ext cx="11120845" cy="608729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pPr algn="ctr"/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Vraag 7</a:t>
            </a:r>
          </a:p>
          <a:p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kerstman moet vanavond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378 pakjes 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bezorgen.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 doet in elke zak </a:t>
            </a:r>
            <a:r>
              <a:rPr lang="nl-NL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pakjes</a:t>
            </a:r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zakken heeft de kerstman nodig voor alle pakjes?</a:t>
            </a: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65" y="2943760"/>
            <a:ext cx="2581515" cy="352888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4"/>
          <a:srcRect l="-533" r="533" b="38665"/>
          <a:stretch/>
        </p:blipFill>
        <p:spPr>
          <a:xfrm>
            <a:off x="3329941" y="5175001"/>
            <a:ext cx="2324100" cy="129764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/>
          <a:srcRect l="-533" r="533" b="38665"/>
          <a:stretch/>
        </p:blipFill>
        <p:spPr>
          <a:xfrm>
            <a:off x="5041855" y="5175001"/>
            <a:ext cx="2324100" cy="12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>
          <a:xfrm>
            <a:off x="-1" y="-37305"/>
            <a:ext cx="12192001" cy="6914356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525416" y="345747"/>
            <a:ext cx="11120845" cy="608729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44000" rIns="216000" bIns="144000" rtlCol="0" anchor="t" anchorCtr="0"/>
          <a:lstStyle/>
          <a:p>
            <a:r>
              <a:rPr lang="nl-NL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Vraag 8</a:t>
            </a:r>
          </a:p>
          <a:p>
            <a:endParaRPr lang="nl-NL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Jurre vertrekt vanaf huis (A)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naar de grote kerstboom in 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stad (D).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Hoeveel meter is dat?</a:t>
            </a:r>
          </a:p>
          <a:p>
            <a:r>
              <a:rPr lang="nl-NL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hoeveel km is dat?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280" y="536498"/>
            <a:ext cx="4991653" cy="5061662"/>
          </a:xfrm>
          <a:prstGeom prst="rect">
            <a:avLst/>
          </a:prstGeom>
        </p:spPr>
      </p:pic>
      <p:cxnSp>
        <p:nvCxnSpPr>
          <p:cNvPr id="4" name="Rechte verbindingslijn met pijl 3"/>
          <p:cNvCxnSpPr/>
          <p:nvPr/>
        </p:nvCxnSpPr>
        <p:spPr>
          <a:xfrm>
            <a:off x="6431280" y="5737101"/>
            <a:ext cx="61976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6431280" y="5838701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500 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27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626</Words>
  <Application>Microsoft Office PowerPoint</Application>
  <PresentationFormat>Breedbeeld</PresentationFormat>
  <Paragraphs>195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 CENA</vt:lpstr>
      <vt:lpstr>Arial</vt:lpstr>
      <vt:lpstr>Calibri</vt:lpstr>
      <vt:lpstr>Calibri Light</vt:lpstr>
      <vt:lpstr>Kantoorthema</vt:lpstr>
      <vt:lpstr>Kerstrekenquiz groep 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Justin Baars</dc:creator>
  <cp:lastModifiedBy>Justin Baars</cp:lastModifiedBy>
  <cp:revision>47</cp:revision>
  <dcterms:created xsi:type="dcterms:W3CDTF">2020-12-13T13:42:53Z</dcterms:created>
  <dcterms:modified xsi:type="dcterms:W3CDTF">2020-12-15T21:53:29Z</dcterms:modified>
</cp:coreProperties>
</file>