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BD3zbMxT0vF0NmOygNSug==" hashData="sNtS5OfHDC/tlH/W0XE9uAfqZbbbzjDkK1qcnk28XBsf+hb/vf9dLvyW6IJMjE4uPzHU2wMpZ3XhK10oY1o5S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54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83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0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37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37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6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32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604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98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53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23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5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92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54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84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22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62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2C07BE-7982-4EAA-8E84-BB07828ADB0B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1AFD-15E9-4000-B9C7-0CFA99302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505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REKENQUIZ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b="1" i="1" dirty="0" smtClean="0"/>
              <a:t>Groep 8</a:t>
            </a:r>
            <a:endParaRPr lang="nl-NL" sz="4000" b="1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958" y="5638800"/>
            <a:ext cx="1546369" cy="10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8</a:t>
            </a:r>
            <a:endParaRPr lang="nl-NL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01998"/>
              </p:ext>
            </p:extLst>
          </p:nvPr>
        </p:nvGraphicFramePr>
        <p:xfrm>
          <a:off x="734423" y="5572034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31673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1625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04693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23586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A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C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D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2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3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4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5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8220"/>
                  </a:ext>
                </a:extLst>
              </a:tr>
            </a:tbl>
          </a:graphicData>
        </a:graphic>
      </p:graphicFrame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700738" y="1410790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In deze kan gaat 1,5 liter limonade. Ik wil 30 glazen van 200 ml vullen. </a:t>
            </a:r>
            <a:br>
              <a:rPr lang="nl-NL" sz="2400" dirty="0" smtClean="0"/>
            </a:br>
            <a:r>
              <a:rPr lang="nl-NL" sz="2400" dirty="0" smtClean="0"/>
              <a:t>Hoeveel volle kannen limonade moet ik maken?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26" y="2667027"/>
            <a:ext cx="2190137" cy="266480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258" y="3755911"/>
            <a:ext cx="654069" cy="9492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753" y="3755911"/>
            <a:ext cx="654069" cy="94921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388" y="4028109"/>
            <a:ext cx="654069" cy="94921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213" y="3999429"/>
            <a:ext cx="654069" cy="94921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505" y="3798149"/>
            <a:ext cx="654069" cy="94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9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00738" y="1410790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In 2016 werden 385.000 auto’s verkocht. </a:t>
            </a:r>
          </a:p>
          <a:p>
            <a:pPr marL="0" indent="0">
              <a:buFont typeface="Wingdings 3" charset="2"/>
              <a:buNone/>
            </a:pPr>
            <a:r>
              <a:rPr lang="nl-NL" sz="2400" dirty="0" smtClean="0"/>
              <a:t>32% daarvan was grijs.</a:t>
            </a:r>
          </a:p>
          <a:p>
            <a:pPr marL="0" indent="0">
              <a:buFont typeface="Wingdings 3" charset="2"/>
              <a:buNone/>
            </a:pPr>
            <a:r>
              <a:rPr lang="nl-NL" sz="2400" dirty="0" smtClean="0"/>
              <a:t>Hoeveel grijze auto’s zijn er verkocht in 2016?</a:t>
            </a:r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92" y="3149401"/>
            <a:ext cx="7269018" cy="29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10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00738" y="1410790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46111" y="1482496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IJssalon </a:t>
            </a:r>
            <a:r>
              <a:rPr lang="nl-NL" sz="2400" dirty="0" err="1" smtClean="0"/>
              <a:t>Peppie</a:t>
            </a:r>
            <a:r>
              <a:rPr lang="nl-NL" sz="2400" dirty="0" smtClean="0"/>
              <a:t> verkocht vandaag </a:t>
            </a:r>
            <a:r>
              <a:rPr lang="nl-NL" sz="2400" b="1" dirty="0" smtClean="0"/>
              <a:t>512 bolletjes ijs</a:t>
            </a:r>
            <a:r>
              <a:rPr lang="nl-NL" sz="2400" dirty="0" smtClean="0"/>
              <a:t>. </a:t>
            </a:r>
            <a:endParaRPr lang="nl-NL" sz="2400" dirty="0"/>
          </a:p>
          <a:p>
            <a:pPr marL="0" indent="0">
              <a:buFont typeface="Wingdings 3" charset="2"/>
              <a:buNone/>
            </a:pPr>
            <a:r>
              <a:rPr lang="nl-NL" sz="2400" b="1" dirty="0" smtClean="0"/>
              <a:t>3/8 deel</a:t>
            </a:r>
            <a:r>
              <a:rPr lang="nl-NL" sz="2400" dirty="0" smtClean="0"/>
              <a:t> van de bolletjes</a:t>
            </a:r>
            <a:r>
              <a:rPr lang="nl-NL" sz="2400" b="1" dirty="0" smtClean="0"/>
              <a:t> </a:t>
            </a:r>
            <a:r>
              <a:rPr lang="nl-NL" sz="2400" dirty="0" smtClean="0"/>
              <a:t>had de smaak aardbei.</a:t>
            </a:r>
          </a:p>
          <a:p>
            <a:pPr marL="0" indent="0">
              <a:buFont typeface="Wingdings 3" charset="2"/>
              <a:buNone/>
            </a:pPr>
            <a:r>
              <a:rPr lang="nl-NL" sz="2400" dirty="0" smtClean="0"/>
              <a:t>Hoeveel bolletjes aardbei heeft hij verkocht?</a:t>
            </a:r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51" y="1482495"/>
            <a:ext cx="3138557" cy="47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11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6111" y="1482496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Wie heeft de grootste tuin?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sp>
        <p:nvSpPr>
          <p:cNvPr id="5" name="Rechthoek 4"/>
          <p:cNvSpPr/>
          <p:nvPr/>
        </p:nvSpPr>
        <p:spPr>
          <a:xfrm>
            <a:off x="892837" y="2499747"/>
            <a:ext cx="2880000" cy="108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512837" y="3579747"/>
            <a:ext cx="1260000" cy="144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7993911" y="2217852"/>
            <a:ext cx="2880000" cy="288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8713911" y="2937852"/>
            <a:ext cx="1440000" cy="14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2073563" y="2172344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8 m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759883" y="3473186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7 m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2807854" y="5057145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3,5 m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343837" y="2835175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3 m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358582" y="3582183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4,5 m</a:t>
            </a:r>
            <a:endParaRPr lang="nl-NL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7311474" y="3449545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8 m</a:t>
            </a:r>
            <a:endParaRPr lang="nl-NL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9056688" y="1818067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8 m</a:t>
            </a:r>
            <a:endParaRPr lang="nl-NL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8683852" y="3562417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4 m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9146929" y="2942587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4 m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008" y="2382140"/>
            <a:ext cx="3879273" cy="2182091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1557877" y="5426477"/>
            <a:ext cx="1584960" cy="47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Elza</a:t>
            </a:r>
            <a:endParaRPr lang="nl-NL" sz="2400" b="1" dirty="0"/>
          </a:p>
        </p:txBody>
      </p:sp>
      <p:sp>
        <p:nvSpPr>
          <p:cNvPr id="25" name="Rechthoek 24"/>
          <p:cNvSpPr/>
          <p:nvPr/>
        </p:nvSpPr>
        <p:spPr>
          <a:xfrm>
            <a:off x="8713911" y="5445443"/>
            <a:ext cx="1584960" cy="47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Jurre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4902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12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6111" y="1482496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In groep 8 zitten 2 keer zoveel jongens als meisjes.</a:t>
            </a:r>
          </a:p>
          <a:p>
            <a:pPr marL="0" indent="0">
              <a:buFont typeface="Wingdings 3" charset="2"/>
              <a:buNone/>
            </a:pPr>
            <a:r>
              <a:rPr lang="nl-NL" sz="2400" dirty="0" smtClean="0"/>
              <a:t>Welke verhouding hoort daarbij?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r>
              <a:rPr lang="nl-NL" sz="2400" dirty="0" smtClean="0"/>
              <a:t>Aantal jongens : aantal meisjes = 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12119"/>
              </p:ext>
            </p:extLst>
          </p:nvPr>
        </p:nvGraphicFramePr>
        <p:xfrm>
          <a:off x="762132" y="3570694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31673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1625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04693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23586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A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C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D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 : 2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 : 3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2 : 1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3 : 1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4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13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6111" y="1482496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Merel wint € 650.000 met de loterij. </a:t>
            </a:r>
            <a:br>
              <a:rPr lang="nl-NL" sz="2400" dirty="0" smtClean="0"/>
            </a:br>
            <a:r>
              <a:rPr lang="nl-NL" sz="2400" dirty="0" smtClean="0"/>
              <a:t>Daar gaat nog 30% aan kansspelbelasting van af. </a:t>
            </a:r>
            <a:br>
              <a:rPr lang="nl-NL" sz="2400" dirty="0" smtClean="0"/>
            </a:br>
            <a:r>
              <a:rPr lang="nl-NL" sz="2400" dirty="0" smtClean="0"/>
              <a:t>Hoeveel euro houdt Merel over?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62" y="2883026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14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6111" y="1482496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Angelique koopt voor haar feestje: 6 chocoladegebakjes, 5 muffins en 14 donuts.  Wat moet zij betalen?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3238" y="2209067"/>
            <a:ext cx="4551024" cy="295816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054" y="2209067"/>
            <a:ext cx="2274317" cy="28709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758" y="3043297"/>
            <a:ext cx="2890559" cy="1969193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46111" y="5102578"/>
            <a:ext cx="2672378" cy="64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Chocoladegebakje</a:t>
            </a:r>
          </a:p>
          <a:p>
            <a:pPr algn="ctr"/>
            <a:r>
              <a:rPr lang="nl-NL" sz="2000" b="1" dirty="0" smtClean="0"/>
              <a:t>€ 2,95</a:t>
            </a:r>
            <a:endParaRPr lang="nl-NL" sz="2000" b="1" dirty="0"/>
          </a:p>
        </p:txBody>
      </p:sp>
      <p:sp>
        <p:nvSpPr>
          <p:cNvPr id="10" name="Rechthoek 9"/>
          <p:cNvSpPr/>
          <p:nvPr/>
        </p:nvSpPr>
        <p:spPr>
          <a:xfrm>
            <a:off x="4535054" y="5080000"/>
            <a:ext cx="2672378" cy="64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Muffin</a:t>
            </a:r>
          </a:p>
          <a:p>
            <a:pPr algn="ctr"/>
            <a:r>
              <a:rPr lang="nl-NL" sz="2000" b="1" dirty="0" smtClean="0"/>
              <a:t>€ 2,50</a:t>
            </a:r>
            <a:endParaRPr lang="nl-NL" sz="2000" b="1" dirty="0"/>
          </a:p>
        </p:txBody>
      </p:sp>
      <p:sp>
        <p:nvSpPr>
          <p:cNvPr id="11" name="Rechthoek 10"/>
          <p:cNvSpPr/>
          <p:nvPr/>
        </p:nvSpPr>
        <p:spPr>
          <a:xfrm>
            <a:off x="8228939" y="5080000"/>
            <a:ext cx="2672378" cy="64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Donut</a:t>
            </a:r>
          </a:p>
          <a:p>
            <a:pPr algn="ctr"/>
            <a:r>
              <a:rPr lang="nl-NL" sz="2000" b="1" dirty="0" smtClean="0"/>
              <a:t>€ 2,75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9163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15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6111" y="1491732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Welke schaal hoort hierbij?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722" y="1152983"/>
            <a:ext cx="3730891" cy="5495636"/>
          </a:xfrm>
          <a:prstGeom prst="rect">
            <a:avLst/>
          </a:prstGeom>
        </p:spPr>
      </p:pic>
      <p:sp>
        <p:nvSpPr>
          <p:cNvPr id="7" name="Ovaal bijschrift 6"/>
          <p:cNvSpPr/>
          <p:nvPr/>
        </p:nvSpPr>
        <p:spPr>
          <a:xfrm>
            <a:off x="3713018" y="4206968"/>
            <a:ext cx="3494391" cy="1773382"/>
          </a:xfrm>
          <a:prstGeom prst="wedgeEllipseCallout">
            <a:avLst>
              <a:gd name="adj1" fmla="val 81819"/>
              <a:gd name="adj2" fmla="val 432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In werkelijkheid is deze luchtballon 30 meter hoog.</a:t>
            </a:r>
            <a:endParaRPr lang="nl-NL" sz="2000" dirty="0"/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10080214" y="1356182"/>
            <a:ext cx="84798" cy="508923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0165012" y="3531468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15 cm</a:t>
            </a:r>
            <a:endParaRPr lang="nl-NL" b="1" dirty="0"/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0718"/>
              </p:ext>
            </p:extLst>
          </p:nvPr>
        </p:nvGraphicFramePr>
        <p:xfrm>
          <a:off x="646111" y="2191997"/>
          <a:ext cx="5274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600">
                  <a:extLst>
                    <a:ext uri="{9D8B030D-6E8A-4147-A177-3AD203B41FA5}">
                      <a16:colId xmlns:a16="http://schemas.microsoft.com/office/drawing/2014/main" val="1113167347"/>
                    </a:ext>
                  </a:extLst>
                </a:gridCol>
                <a:gridCol w="1318600">
                  <a:extLst>
                    <a:ext uri="{9D8B030D-6E8A-4147-A177-3AD203B41FA5}">
                      <a16:colId xmlns:a16="http://schemas.microsoft.com/office/drawing/2014/main" val="1691625962"/>
                    </a:ext>
                  </a:extLst>
                </a:gridCol>
                <a:gridCol w="1318600">
                  <a:extLst>
                    <a:ext uri="{9D8B030D-6E8A-4147-A177-3AD203B41FA5}">
                      <a16:colId xmlns:a16="http://schemas.microsoft.com/office/drawing/2014/main" val="340469330"/>
                    </a:ext>
                  </a:extLst>
                </a:gridCol>
                <a:gridCol w="1318600">
                  <a:extLst>
                    <a:ext uri="{9D8B030D-6E8A-4147-A177-3AD203B41FA5}">
                      <a16:colId xmlns:a16="http://schemas.microsoft.com/office/drawing/2014/main" val="823586364"/>
                    </a:ext>
                  </a:extLst>
                </a:gridCol>
              </a:tblGrid>
              <a:tr h="437238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A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C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D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630"/>
                  </a:ext>
                </a:extLst>
              </a:tr>
              <a:tr h="437238"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</a:t>
                      </a:r>
                      <a:r>
                        <a:rPr lang="nl-NL" sz="2400" b="1" baseline="0" dirty="0" smtClean="0"/>
                        <a:t> : 20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 : 50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 : 200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 : 450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16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6111" y="1417841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Hoeveel procent korting heeft Ivar ongeveer gekregen?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8" y="2225965"/>
            <a:ext cx="4072650" cy="380538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662" y="3031906"/>
            <a:ext cx="1651748" cy="3334327"/>
          </a:xfrm>
          <a:prstGeom prst="rect">
            <a:avLst/>
          </a:prstGeom>
        </p:spPr>
      </p:pic>
      <p:sp>
        <p:nvSpPr>
          <p:cNvPr id="7" name="Ovaal bijschrift 6"/>
          <p:cNvSpPr/>
          <p:nvPr/>
        </p:nvSpPr>
        <p:spPr>
          <a:xfrm>
            <a:off x="7477188" y="1931680"/>
            <a:ext cx="3494391" cy="1773382"/>
          </a:xfrm>
          <a:prstGeom prst="wedgeEllipseCallout">
            <a:avLst>
              <a:gd name="adj1" fmla="val -41618"/>
              <a:gd name="adj2" fmla="val 671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Ik hoef nu nog maar € 450 te betalen.</a:t>
            </a:r>
            <a:endParaRPr lang="nl-NL" sz="2000" dirty="0"/>
          </a:p>
        </p:txBody>
      </p:sp>
      <p:sp>
        <p:nvSpPr>
          <p:cNvPr id="8" name="Rechthoek 7"/>
          <p:cNvSpPr/>
          <p:nvPr/>
        </p:nvSpPr>
        <p:spPr>
          <a:xfrm>
            <a:off x="3337991" y="3031906"/>
            <a:ext cx="1648835" cy="64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Laptop</a:t>
            </a:r>
          </a:p>
          <a:p>
            <a:pPr algn="ctr"/>
            <a:r>
              <a:rPr lang="nl-NL" sz="2000" b="1" dirty="0" smtClean="0"/>
              <a:t>€ 749,99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260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17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6111" y="1417841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Erwin fietst 15 km in 25 minuten. </a:t>
            </a:r>
          </a:p>
          <a:p>
            <a:pPr marL="0" indent="0">
              <a:buFont typeface="Wingdings 3" charset="2"/>
              <a:buNone/>
            </a:pPr>
            <a:r>
              <a:rPr lang="nl-NL" sz="2400" dirty="0" smtClean="0"/>
              <a:t>Hoeveel kilometer per uur fietst Erwin gemiddeld?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13" y="2447637"/>
            <a:ext cx="3816541" cy="33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Uitleg quiz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17534" cy="4195481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Deze quiz bevat 20 vragen</a:t>
            </a:r>
          </a:p>
          <a:p>
            <a:r>
              <a:rPr lang="nl-NL" sz="2400" dirty="0" smtClean="0"/>
              <a:t>Je werkt in tweetallen</a:t>
            </a:r>
          </a:p>
          <a:p>
            <a:r>
              <a:rPr lang="nl-NL" sz="2400" dirty="0" smtClean="0"/>
              <a:t>Je overlegt zachtjes, zodat anderen daar geen last van hebben</a:t>
            </a:r>
          </a:p>
          <a:p>
            <a:r>
              <a:rPr lang="nl-NL" sz="2400" dirty="0" smtClean="0"/>
              <a:t>Je mag kladpapier gebruiken</a:t>
            </a:r>
          </a:p>
          <a:p>
            <a:r>
              <a:rPr lang="nl-NL" sz="2400" dirty="0" smtClean="0"/>
              <a:t>Rekenmachine is niet toegestaan</a:t>
            </a:r>
          </a:p>
          <a:p>
            <a:r>
              <a:rPr lang="nl-NL" sz="2400" dirty="0" smtClean="0"/>
              <a:t>De antwoorden noteer je op het antwoordenblad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129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18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6111" y="1363084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Seal kijkt naar de torens. Wat ziet hij?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sp>
        <p:nvSpPr>
          <p:cNvPr id="6" name="Rechthoek 5"/>
          <p:cNvSpPr/>
          <p:nvPr/>
        </p:nvSpPr>
        <p:spPr>
          <a:xfrm>
            <a:off x="7962493" y="1430527"/>
            <a:ext cx="3731491" cy="507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9063235" y="5363128"/>
            <a:ext cx="720000" cy="72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10567686" y="3160648"/>
            <a:ext cx="720000" cy="72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9738238" y="176727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9912287" y="1667939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Seal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29542" y="2028326"/>
            <a:ext cx="3233345" cy="2081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8253235" y="4242702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729542" y="2763614"/>
            <a:ext cx="322378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troomdiagram: Magnetische schijf 14"/>
          <p:cNvSpPr/>
          <p:nvPr/>
        </p:nvSpPr>
        <p:spPr>
          <a:xfrm>
            <a:off x="1687565" y="2330750"/>
            <a:ext cx="432000" cy="72000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Stroomdiagram: Magnetische schijf 16"/>
          <p:cNvSpPr/>
          <p:nvPr/>
        </p:nvSpPr>
        <p:spPr>
          <a:xfrm>
            <a:off x="3023011" y="3022751"/>
            <a:ext cx="720000" cy="1008000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Magnetische schijf 15"/>
          <p:cNvSpPr/>
          <p:nvPr/>
        </p:nvSpPr>
        <p:spPr>
          <a:xfrm>
            <a:off x="915784" y="2634054"/>
            <a:ext cx="540000" cy="792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729542" y="4369318"/>
            <a:ext cx="3233345" cy="2081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4413033" y="2028326"/>
            <a:ext cx="3233345" cy="2081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4413033" y="4332293"/>
            <a:ext cx="3233345" cy="2081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4422589" y="2779410"/>
            <a:ext cx="322378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729541" y="5105032"/>
            <a:ext cx="322378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4413033" y="5105032"/>
            <a:ext cx="322378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troomdiagram: Magnetische schijf 25"/>
          <p:cNvSpPr/>
          <p:nvPr/>
        </p:nvSpPr>
        <p:spPr>
          <a:xfrm>
            <a:off x="6767082" y="4994981"/>
            <a:ext cx="540000" cy="792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troomdiagram: Magnetische schijf 26"/>
          <p:cNvSpPr/>
          <p:nvPr/>
        </p:nvSpPr>
        <p:spPr>
          <a:xfrm>
            <a:off x="4663726" y="5184361"/>
            <a:ext cx="720000" cy="1008000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troomdiagram: Magnetische schijf 27"/>
          <p:cNvSpPr/>
          <p:nvPr/>
        </p:nvSpPr>
        <p:spPr>
          <a:xfrm>
            <a:off x="6180152" y="4696283"/>
            <a:ext cx="432000" cy="72000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troomdiagram: Magnetische schijf 28"/>
          <p:cNvSpPr/>
          <p:nvPr/>
        </p:nvSpPr>
        <p:spPr>
          <a:xfrm>
            <a:off x="6174274" y="2708188"/>
            <a:ext cx="540000" cy="90000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Stroomdiagram: Magnetische schijf 29"/>
          <p:cNvSpPr/>
          <p:nvPr/>
        </p:nvSpPr>
        <p:spPr>
          <a:xfrm>
            <a:off x="6889465" y="2714798"/>
            <a:ext cx="540000" cy="900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Stroomdiagram: Magnetische schijf 30"/>
          <p:cNvSpPr/>
          <p:nvPr/>
        </p:nvSpPr>
        <p:spPr>
          <a:xfrm>
            <a:off x="4702170" y="2682912"/>
            <a:ext cx="540000" cy="900000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Stroomdiagram: Magnetische schijf 31"/>
          <p:cNvSpPr/>
          <p:nvPr/>
        </p:nvSpPr>
        <p:spPr>
          <a:xfrm>
            <a:off x="1666794" y="5282981"/>
            <a:ext cx="720000" cy="100800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troomdiagram: Magnetische schijf 32"/>
          <p:cNvSpPr/>
          <p:nvPr/>
        </p:nvSpPr>
        <p:spPr>
          <a:xfrm>
            <a:off x="915784" y="4968739"/>
            <a:ext cx="540000" cy="900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Stroomdiagram: Magnetische schijf 33"/>
          <p:cNvSpPr/>
          <p:nvPr/>
        </p:nvSpPr>
        <p:spPr>
          <a:xfrm>
            <a:off x="3280370" y="4700655"/>
            <a:ext cx="432000" cy="720000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/>
          <p:cNvSpPr txBox="1"/>
          <p:nvPr/>
        </p:nvSpPr>
        <p:spPr>
          <a:xfrm>
            <a:off x="831684" y="2122897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A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4532054" y="2080665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B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831684" y="4439214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4561214" y="4394668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19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6111" y="1417841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Stan en </a:t>
            </a:r>
            <a:r>
              <a:rPr lang="nl-NL" sz="2400" dirty="0" err="1" smtClean="0"/>
              <a:t>Maryam</a:t>
            </a:r>
            <a:r>
              <a:rPr lang="nl-NL" sz="2400" dirty="0" smtClean="0"/>
              <a:t> vullen het zwembad met water.</a:t>
            </a:r>
          </a:p>
          <a:p>
            <a:pPr marL="0" indent="0">
              <a:buFont typeface="Wingdings 3" charset="2"/>
              <a:buNone/>
            </a:pPr>
            <a:r>
              <a:rPr lang="nl-NL" sz="2400" dirty="0" smtClean="0"/>
              <a:t>In het zwembad gaat 37.440 liter water. </a:t>
            </a:r>
            <a:endParaRPr lang="nl-NL" sz="2400" dirty="0"/>
          </a:p>
          <a:p>
            <a:pPr marL="0" indent="0">
              <a:buFont typeface="Wingdings 3" charset="2"/>
              <a:buNone/>
            </a:pPr>
            <a:r>
              <a:rPr lang="nl-NL" sz="2400" dirty="0" smtClean="0"/>
              <a:t>Elke minuut komt er 24 liter water in het zwembad. </a:t>
            </a:r>
          </a:p>
          <a:p>
            <a:pPr marL="0" indent="0">
              <a:buFont typeface="Wingdings 3" charset="2"/>
              <a:buNone/>
            </a:pPr>
            <a:r>
              <a:rPr lang="nl-NL" sz="2400" dirty="0" smtClean="0"/>
              <a:t>Hoeveel minuten duurt het voordat het zwembad is gevuld? 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81" y="2927927"/>
            <a:ext cx="4038601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20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6111" y="1417841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Jens belt gemiddeld 170 minuten per maand. </a:t>
            </a:r>
            <a:br>
              <a:rPr lang="nl-NL" sz="2400" dirty="0" smtClean="0"/>
            </a:br>
            <a:r>
              <a:rPr lang="nl-NL" sz="2400" dirty="0" smtClean="0"/>
              <a:t>Bij wie kan hij het beste een abonnement afsluiten?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66" y="2624407"/>
            <a:ext cx="4460816" cy="331773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17237" y="2558473"/>
            <a:ext cx="3201268" cy="1288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Tringtring:</a:t>
            </a:r>
          </a:p>
          <a:p>
            <a:pPr algn="ctr"/>
            <a:r>
              <a:rPr lang="nl-NL" dirty="0" smtClean="0"/>
              <a:t>150 minuten voor € 8,00</a:t>
            </a:r>
          </a:p>
          <a:p>
            <a:pPr algn="ctr"/>
            <a:r>
              <a:rPr lang="nl-NL" dirty="0" smtClean="0"/>
              <a:t>Daarna iedere 10 minuten</a:t>
            </a:r>
            <a:br>
              <a:rPr lang="nl-NL" dirty="0" smtClean="0"/>
            </a:br>
            <a:r>
              <a:rPr lang="nl-NL" dirty="0" smtClean="0"/>
              <a:t>voor € 0,80</a:t>
            </a:r>
          </a:p>
        </p:txBody>
      </p:sp>
      <p:sp>
        <p:nvSpPr>
          <p:cNvPr id="8" name="Rechthoek 7"/>
          <p:cNvSpPr/>
          <p:nvPr/>
        </p:nvSpPr>
        <p:spPr>
          <a:xfrm>
            <a:off x="7513783" y="2488877"/>
            <a:ext cx="3201268" cy="12889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Beltopper:</a:t>
            </a:r>
          </a:p>
          <a:p>
            <a:pPr algn="ctr"/>
            <a:r>
              <a:rPr lang="nl-NL" dirty="0" smtClean="0"/>
              <a:t>€ 0,06 per minuut</a:t>
            </a:r>
          </a:p>
        </p:txBody>
      </p:sp>
      <p:sp>
        <p:nvSpPr>
          <p:cNvPr id="9" name="Rechthoek 8"/>
          <p:cNvSpPr/>
          <p:nvPr/>
        </p:nvSpPr>
        <p:spPr>
          <a:xfrm>
            <a:off x="2708335" y="5167746"/>
            <a:ext cx="3201268" cy="1288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Goedkoop bij Joop:</a:t>
            </a:r>
          </a:p>
          <a:p>
            <a:pPr algn="ctr"/>
            <a:r>
              <a:rPr lang="nl-NL" dirty="0" smtClean="0"/>
              <a:t>40 minuten voor € 2,00</a:t>
            </a:r>
          </a:p>
        </p:txBody>
      </p:sp>
    </p:spTree>
    <p:extLst>
      <p:ext uri="{BB962C8B-B14F-4D97-AF65-F5344CB8AC3E}">
        <p14:creationId xmlns:p14="http://schemas.microsoft.com/office/powerpoint/2010/main" val="19656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1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6112" y="1410790"/>
            <a:ext cx="11305744" cy="4720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Vincent fietst van Amsterdam naar Rome.</a:t>
            </a:r>
            <a:br>
              <a:rPr lang="nl-NL" sz="2400" dirty="0" smtClean="0"/>
            </a:br>
            <a:r>
              <a:rPr lang="nl-NL" sz="2400" dirty="0" smtClean="0"/>
              <a:t>De totale afstand is 1900 kilometer. </a:t>
            </a:r>
            <a:br>
              <a:rPr lang="nl-NL" sz="2400" dirty="0" smtClean="0"/>
            </a:br>
            <a:r>
              <a:rPr lang="nl-NL" sz="2400" dirty="0" smtClean="0"/>
              <a:t>Hieronder zie je wat hij de eerste dagen heeft afgelegd. </a:t>
            </a:r>
            <a:br>
              <a:rPr lang="nl-NL" sz="2400" dirty="0" smtClean="0"/>
            </a:br>
            <a:r>
              <a:rPr lang="nl-NL" sz="2400" dirty="0" smtClean="0"/>
              <a:t>Hoeveel kilometer heeft Vincent nog te gaan?</a:t>
            </a: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Dag 1: 	157,5 </a:t>
            </a:r>
            <a:r>
              <a:rPr lang="nl-NL" sz="2400" dirty="0" smtClean="0"/>
              <a:t>km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Dag 2: 	191,2 km</a:t>
            </a:r>
          </a:p>
          <a:p>
            <a:pPr marL="0" indent="0">
              <a:buNone/>
            </a:pPr>
            <a:r>
              <a:rPr lang="nl-NL" sz="2400" dirty="0" smtClean="0"/>
              <a:t>Dag 3: 	208,6 km</a:t>
            </a:r>
          </a:p>
          <a:p>
            <a:pPr marL="0" indent="0">
              <a:buNone/>
            </a:pPr>
            <a:r>
              <a:rPr lang="nl-NL" sz="2400" dirty="0" smtClean="0"/>
              <a:t>Dag 4: 	188,1 km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31863"/>
              </p:ext>
            </p:extLst>
          </p:nvPr>
        </p:nvGraphicFramePr>
        <p:xfrm>
          <a:off x="734423" y="5572034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31673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1625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04693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23586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A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C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D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100</a:t>
                      </a:r>
                      <a:r>
                        <a:rPr lang="nl-NL" sz="2400" baseline="0" dirty="0" smtClean="0"/>
                        <a:t>0 km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1100 km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1150 km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1250 km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8220"/>
                  </a:ext>
                </a:extLst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819" y="3015327"/>
            <a:ext cx="1964607" cy="196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2</a:t>
            </a:r>
            <a:endParaRPr lang="nl-NL" b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46111" y="1410790"/>
            <a:ext cx="10526985" cy="4720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Mark en Nova kopen de onderstaande artikelen. Ze krijgen in totaal 20% korting. Wat moeten ze nu nog betalen ongeveer?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19" y="2340400"/>
            <a:ext cx="1832069" cy="29386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675" y="3098704"/>
            <a:ext cx="2715658" cy="200279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673525" y="2444903"/>
            <a:ext cx="1584960" cy="47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€ 49,95</a:t>
            </a:r>
            <a:endParaRPr lang="nl-NL" sz="2400" b="1" dirty="0"/>
          </a:p>
        </p:txBody>
      </p:sp>
      <p:sp>
        <p:nvSpPr>
          <p:cNvPr id="9" name="Rechthoek 8"/>
          <p:cNvSpPr/>
          <p:nvPr/>
        </p:nvSpPr>
        <p:spPr>
          <a:xfrm>
            <a:off x="6775717" y="3756581"/>
            <a:ext cx="1584960" cy="47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€ 14,95</a:t>
            </a:r>
            <a:endParaRPr lang="nl-NL" sz="2400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620" y="2124892"/>
            <a:ext cx="2676117" cy="3091543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9742457" y="2444903"/>
            <a:ext cx="1584960" cy="47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€ 24,-</a:t>
            </a:r>
            <a:endParaRPr lang="nl-NL" sz="2400" b="1" dirty="0"/>
          </a:p>
        </p:txBody>
      </p:sp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80359"/>
              </p:ext>
            </p:extLst>
          </p:nvPr>
        </p:nvGraphicFramePr>
        <p:xfrm>
          <a:off x="734423" y="5572034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31673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1625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04693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23586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A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C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D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€ 60,-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€</a:t>
                      </a:r>
                      <a:r>
                        <a:rPr lang="nl-NL" sz="2400" b="1" baseline="0" dirty="0" smtClean="0"/>
                        <a:t> 70,-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€ 80,-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€ 90,-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3</a:t>
            </a:r>
            <a:endParaRPr lang="nl-NL" b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46111" y="1410790"/>
            <a:ext cx="10526985" cy="4720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De kilometerstand van de auto bedraagt: </a:t>
            </a:r>
            <a:r>
              <a:rPr lang="nl-NL" sz="2400" b="1" dirty="0" smtClean="0"/>
              <a:t>129939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Hoeveel kilometer moet Amber nog rijden voordat de kilometerstand op </a:t>
            </a:r>
            <a:r>
              <a:rPr lang="nl-NL" sz="2400" b="1" dirty="0" smtClean="0"/>
              <a:t>130000</a:t>
            </a:r>
            <a:r>
              <a:rPr lang="nl-NL" sz="2400" dirty="0" smtClean="0"/>
              <a:t> staat?</a:t>
            </a: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28" y="2894874"/>
            <a:ext cx="3235960" cy="32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4</a:t>
            </a:r>
            <a:endParaRPr lang="nl-NL" b="1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646111" y="1410790"/>
            <a:ext cx="10526985" cy="4720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Robin en </a:t>
            </a:r>
            <a:r>
              <a:rPr lang="nl-NL" sz="2400" dirty="0" err="1" smtClean="0"/>
              <a:t>Nisrine</a:t>
            </a:r>
            <a:r>
              <a:rPr lang="nl-NL" sz="2400" dirty="0" smtClean="0"/>
              <a:t> verkopen zelfontworpen koffiekopjes voor het goede doel. Ze verkopen 64 kleine kopjes en 24 grote kopjes. Hoeveel euro hebben ze opgehaald?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940" y="2688805"/>
            <a:ext cx="3472577" cy="19439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395" y="3105967"/>
            <a:ext cx="2645263" cy="152679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796547" y="4841342"/>
            <a:ext cx="1584960" cy="47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€ 3,50</a:t>
            </a:r>
            <a:endParaRPr lang="nl-NL" sz="2400" b="1" dirty="0"/>
          </a:p>
        </p:txBody>
      </p:sp>
      <p:sp>
        <p:nvSpPr>
          <p:cNvPr id="8" name="Rechthoek 7"/>
          <p:cNvSpPr/>
          <p:nvPr/>
        </p:nvSpPr>
        <p:spPr>
          <a:xfrm>
            <a:off x="6747370" y="4841342"/>
            <a:ext cx="1584960" cy="47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€ 4,95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92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5</a:t>
            </a:r>
            <a:endParaRPr lang="nl-NL" b="1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646111" y="1410790"/>
            <a:ext cx="10526985" cy="47200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700738" y="1410790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Hoeveel zakken zand hebben Jochem en Viggo nodig om deze zandbak te vullen?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98" y="3015678"/>
            <a:ext cx="5782491" cy="289124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265913" y="2621671"/>
            <a:ext cx="4082559" cy="788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De zandbak is </a:t>
            </a:r>
            <a:r>
              <a:rPr lang="nl-NL" sz="2000" b="1" dirty="0" smtClean="0"/>
              <a:t>4 meter </a:t>
            </a:r>
            <a:r>
              <a:rPr lang="nl-NL" sz="2000" dirty="0" smtClean="0"/>
              <a:t>lang, </a:t>
            </a:r>
          </a:p>
          <a:p>
            <a:pPr algn="ctr"/>
            <a:r>
              <a:rPr lang="nl-NL" sz="2000" b="1" dirty="0" smtClean="0"/>
              <a:t>2 meter </a:t>
            </a:r>
            <a:r>
              <a:rPr lang="nl-NL" sz="2000" dirty="0" smtClean="0"/>
              <a:t>breed en </a:t>
            </a:r>
            <a:r>
              <a:rPr lang="nl-NL" sz="2000" b="1" dirty="0" smtClean="0"/>
              <a:t>25 cm </a:t>
            </a:r>
            <a:r>
              <a:rPr lang="nl-NL" sz="2000" dirty="0" smtClean="0"/>
              <a:t>hoog.</a:t>
            </a:r>
            <a:endParaRPr lang="nl-NL" sz="2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002" y="2393180"/>
            <a:ext cx="2286690" cy="203301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8098372" y="4538193"/>
            <a:ext cx="2471254" cy="502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1 zak = 25 liter</a:t>
            </a:r>
            <a:endParaRPr lang="nl-NL" sz="2400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21650"/>
              </p:ext>
            </p:extLst>
          </p:nvPr>
        </p:nvGraphicFramePr>
        <p:xfrm>
          <a:off x="734423" y="5572034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31673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1625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04693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23586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A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C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D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2</a:t>
                      </a:r>
                      <a:r>
                        <a:rPr lang="nl-NL" sz="2400" b="1" baseline="0" dirty="0" smtClean="0"/>
                        <a:t> zakken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4 zakken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40 zakken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80 zakken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1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6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64968" y="1410790"/>
            <a:ext cx="11121807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Bekijk de neerslaggrafiek. </a:t>
            </a:r>
            <a:br>
              <a:rPr lang="nl-NL" sz="2400" dirty="0" smtClean="0"/>
            </a:br>
            <a:r>
              <a:rPr lang="nl-NL" sz="2400" dirty="0" smtClean="0"/>
              <a:t>Op welke dag in juni 2016 </a:t>
            </a:r>
            <a:br>
              <a:rPr lang="nl-NL" sz="2400" dirty="0" smtClean="0"/>
            </a:br>
            <a:r>
              <a:rPr lang="nl-NL" sz="2400" dirty="0" smtClean="0"/>
              <a:t>regende het de meeste uren?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242" y="1410790"/>
            <a:ext cx="6717367" cy="4953064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46349"/>
              </p:ext>
            </p:extLst>
          </p:nvPr>
        </p:nvGraphicFramePr>
        <p:xfrm>
          <a:off x="466568" y="2720567"/>
          <a:ext cx="455801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504">
                  <a:extLst>
                    <a:ext uri="{9D8B030D-6E8A-4147-A177-3AD203B41FA5}">
                      <a16:colId xmlns:a16="http://schemas.microsoft.com/office/drawing/2014/main" val="1113167347"/>
                    </a:ext>
                  </a:extLst>
                </a:gridCol>
                <a:gridCol w="1139504">
                  <a:extLst>
                    <a:ext uri="{9D8B030D-6E8A-4147-A177-3AD203B41FA5}">
                      <a16:colId xmlns:a16="http://schemas.microsoft.com/office/drawing/2014/main" val="1691625962"/>
                    </a:ext>
                  </a:extLst>
                </a:gridCol>
                <a:gridCol w="1139504">
                  <a:extLst>
                    <a:ext uri="{9D8B030D-6E8A-4147-A177-3AD203B41FA5}">
                      <a16:colId xmlns:a16="http://schemas.microsoft.com/office/drawing/2014/main" val="340469330"/>
                    </a:ext>
                  </a:extLst>
                </a:gridCol>
                <a:gridCol w="1139504">
                  <a:extLst>
                    <a:ext uri="{9D8B030D-6E8A-4147-A177-3AD203B41FA5}">
                      <a16:colId xmlns:a16="http://schemas.microsoft.com/office/drawing/2014/main" val="823586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A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C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D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14 juni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20 juni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23 juni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26 juni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Opgave 7</a:t>
            </a: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00738" y="1410790"/>
            <a:ext cx="10526985" cy="472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 smtClean="0"/>
              <a:t>Over 2 uur en 50 minuten kom ik met de trein aan in Groningen. </a:t>
            </a:r>
            <a:br>
              <a:rPr lang="nl-NL" sz="2400" dirty="0" smtClean="0"/>
            </a:br>
            <a:r>
              <a:rPr lang="nl-NL" sz="2400" dirty="0" smtClean="0"/>
              <a:t>Hoe laat is het dan? </a:t>
            </a:r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400" dirty="0" smtClean="0"/>
          </a:p>
          <a:p>
            <a:pPr marL="0" indent="0">
              <a:buFont typeface="Wingdings 3" charset="2"/>
              <a:buNone/>
            </a:pPr>
            <a:endParaRPr lang="nl-NL" sz="2800" dirty="0" smtClean="0"/>
          </a:p>
          <a:p>
            <a:pPr marL="0" indent="0">
              <a:buFont typeface="Wingdings 3" charset="2"/>
              <a:buNone/>
            </a:pP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40" y="2616028"/>
            <a:ext cx="2309567" cy="2309568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37948"/>
              </p:ext>
            </p:extLst>
          </p:nvPr>
        </p:nvGraphicFramePr>
        <p:xfrm>
          <a:off x="800040" y="5361853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31673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1625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04693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23586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A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C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D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12:09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12:11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12:59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/>
                        <a:t>13:09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0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245</TotalTime>
  <Words>599</Words>
  <Application>Microsoft Office PowerPoint</Application>
  <PresentationFormat>Breedbeeld</PresentationFormat>
  <Paragraphs>267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REKENQUIZ</vt:lpstr>
      <vt:lpstr>Uitleg quiz</vt:lpstr>
      <vt:lpstr>Opgave 1</vt:lpstr>
      <vt:lpstr>Opgave 2</vt:lpstr>
      <vt:lpstr>Opgave 3</vt:lpstr>
      <vt:lpstr>Opgave 4</vt:lpstr>
      <vt:lpstr>Opgave 5</vt:lpstr>
      <vt:lpstr>Opgave 6</vt:lpstr>
      <vt:lpstr>Opgave 7</vt:lpstr>
      <vt:lpstr>Opgave 8</vt:lpstr>
      <vt:lpstr>Opgave 9</vt:lpstr>
      <vt:lpstr>Opgave 10</vt:lpstr>
      <vt:lpstr>Opgave 11</vt:lpstr>
      <vt:lpstr>Opgave 12</vt:lpstr>
      <vt:lpstr>Opgave 13</vt:lpstr>
      <vt:lpstr>Opgave 14</vt:lpstr>
      <vt:lpstr>Opgave 15</vt:lpstr>
      <vt:lpstr>Opgave 16</vt:lpstr>
      <vt:lpstr>Opgave 17</vt:lpstr>
      <vt:lpstr>Opgave 18</vt:lpstr>
      <vt:lpstr>Opgave 19</vt:lpstr>
      <vt:lpstr>Opgave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REKENQUIZ</dc:title>
  <dc:creator>Justin Baars</dc:creator>
  <cp:lastModifiedBy>Justin Baars</cp:lastModifiedBy>
  <cp:revision>31</cp:revision>
  <dcterms:created xsi:type="dcterms:W3CDTF">2018-04-11T19:40:09Z</dcterms:created>
  <dcterms:modified xsi:type="dcterms:W3CDTF">2018-05-08T20:37:05Z</dcterms:modified>
  <cp:contentStatus/>
</cp:coreProperties>
</file>